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70" r:id="rId4"/>
    <p:sldId id="259" r:id="rId5"/>
    <p:sldId id="260" r:id="rId6"/>
    <p:sldId id="261" r:id="rId7"/>
    <p:sldId id="273" r:id="rId8"/>
    <p:sldId id="275" r:id="rId9"/>
    <p:sldId id="276" r:id="rId10"/>
    <p:sldId id="280" r:id="rId11"/>
    <p:sldId id="277" r:id="rId12"/>
    <p:sldId id="271" r:id="rId13"/>
    <p:sldId id="274" r:id="rId14"/>
    <p:sldId id="279" r:id="rId15"/>
    <p:sldId id="26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31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93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57B3B6A-6BC8-4927-AF0F-DE84D47C5BD4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2C2935-F613-4D1F-B525-AD570A3ED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3B6A-6BC8-4927-AF0F-DE84D47C5BD4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2935-F613-4D1F-B525-AD570A3ED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3B6A-6BC8-4927-AF0F-DE84D47C5BD4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2935-F613-4D1F-B525-AD570A3ED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7B3B6A-6BC8-4927-AF0F-DE84D47C5BD4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2C2935-F613-4D1F-B525-AD570A3EDF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57B3B6A-6BC8-4927-AF0F-DE84D47C5BD4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2C2935-F613-4D1F-B525-AD570A3ED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3B6A-6BC8-4927-AF0F-DE84D47C5BD4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2935-F613-4D1F-B525-AD570A3EDF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3B6A-6BC8-4927-AF0F-DE84D47C5BD4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2935-F613-4D1F-B525-AD570A3EDF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7B3B6A-6BC8-4927-AF0F-DE84D47C5BD4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2C2935-F613-4D1F-B525-AD570A3EDF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3B6A-6BC8-4927-AF0F-DE84D47C5BD4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2935-F613-4D1F-B525-AD570A3ED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7B3B6A-6BC8-4927-AF0F-DE84D47C5BD4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2C2935-F613-4D1F-B525-AD570A3EDF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7B3B6A-6BC8-4927-AF0F-DE84D47C5BD4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2C2935-F613-4D1F-B525-AD570A3EDF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7B3B6A-6BC8-4927-AF0F-DE84D47C5BD4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2C2935-F613-4D1F-B525-AD570A3ED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l-mikheeva.ru/tvorchestvo-nashih-vospitateley/poznavatelno-rechevoe-razvitie-doshk-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8352928" cy="1944216"/>
          </a:xfrm>
          <a:effectLst>
            <a:glow rad="101600">
              <a:srgbClr val="7030A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Wave2">
              <a:avLst>
                <a:gd name="adj1" fmla="val 12500"/>
                <a:gd name="adj2" fmla="val 172"/>
              </a:avLst>
            </a:prstTxWarp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Методика  обучения счёту и основам математики детей дошкольного возраста через игровую деятельность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84984"/>
            <a:ext cx="46805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</a:rPr>
              <a:t> дидактические игры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291264" cy="5709248"/>
          </a:xfrm>
        </p:spPr>
        <p:txBody>
          <a:bodyPr/>
          <a:lstStyle/>
          <a:p>
            <a:pPr algn="just">
              <a:buNone/>
            </a:pPr>
            <a:r>
              <a:rPr lang="ru-RU" b="1" i="1" dirty="0" smtClean="0"/>
              <a:t>  </a:t>
            </a:r>
            <a:r>
              <a:rPr lang="ru-RU" sz="2000" b="1" i="1" dirty="0" smtClean="0"/>
              <a:t>  Игры с цифрами и числами</a:t>
            </a:r>
          </a:p>
          <a:p>
            <a:pPr algn="just">
              <a:buNone/>
            </a:pPr>
            <a:r>
              <a:rPr lang="ru-RU" sz="2000" b="1" i="1" dirty="0" smtClean="0"/>
              <a:t>    Игры путешествие во времени</a:t>
            </a:r>
          </a:p>
          <a:p>
            <a:pPr algn="just">
              <a:buNone/>
            </a:pPr>
            <a:r>
              <a:rPr lang="ru-RU" sz="2000" b="1" i="1" dirty="0" smtClean="0"/>
              <a:t>    Игры на ориентирование в пространстве</a:t>
            </a:r>
          </a:p>
          <a:p>
            <a:pPr algn="just">
              <a:buNone/>
            </a:pPr>
            <a:r>
              <a:rPr lang="ru-RU" sz="2000" b="1" i="1" dirty="0" smtClean="0"/>
              <a:t>    Игры с геометрическими фигурами</a:t>
            </a:r>
          </a:p>
          <a:p>
            <a:pPr algn="just">
              <a:buNone/>
            </a:pPr>
            <a:r>
              <a:rPr lang="ru-RU" sz="2000" b="1" i="1" dirty="0" smtClean="0"/>
              <a:t>    Игры на логическое мышление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140968"/>
            <a:ext cx="4896544" cy="3384376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Пространство и время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003232" cy="58532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Дети учатся не только считать, но и ориентироваться в пространстве и времени.  В повседневной жизни. спрашиваем детей, что находится слева, справа от них, </a:t>
            </a:r>
            <a:r>
              <a:rPr lang="ru-RU" dirty="0" err="1" smtClean="0"/>
              <a:t>впереди-сзади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Обращаем внимание на то, когда происходят те или иные события, используя слова: вчера, сегодня, завтра</a:t>
            </a:r>
            <a:r>
              <a:rPr lang="ru-RU" i="1" dirty="0" smtClean="0"/>
              <a:t>(что было сегодня, что было вчера и что будет завтра)</a:t>
            </a:r>
            <a:r>
              <a:rPr lang="ru-RU" dirty="0" smtClean="0"/>
              <a:t>. Называйте день недели, спрашивайте его; а какой был вчера, будет завтра. Называйте текущий месяц, если есть в этом месяце праздники или знаменательные даты, обратите на это внимание. </a:t>
            </a:r>
          </a:p>
          <a:p>
            <a:pPr algn="just"/>
            <a:r>
              <a:rPr lang="ru-RU" dirty="0" smtClean="0"/>
              <a:t>Обращаем внимание детей на часы, особенно на те, что установлены в электроприборах, например в телевизоре, микроволновой печи, стиральной машине. Объясните, для чего они. Обращайте внимание ребенка на то, сколько минут он убирает постель, одевается, спросите, что можно сделать за 3 или 5 минут.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7529264" cy="621330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Постоянно считайте разные предметы (книжки, мячи, игрушки и т. д.).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284984"/>
            <a:ext cx="4176464" cy="3040757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1124744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Очень полезно сравнивать картинки, в которых есть и общее, и отличное. Спросите, чем отличаются рисунки. Просите рисовать разное количество предметов, вещей, животных.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Состав числа. Предыдущее. Последующее.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В игровой форме дети с удовольствием угадывают предыдущие и последующие числа.</a:t>
            </a:r>
          </a:p>
          <a:p>
            <a:pPr algn="just">
              <a:buNone/>
            </a:pPr>
            <a:r>
              <a:rPr lang="ru-RU" dirty="0" smtClean="0"/>
              <a:t>      Спросите, например, какое число больше пяти, но меньше семи, меньше трех, но больше единицы и т.д.</a:t>
            </a:r>
          </a:p>
          <a:p>
            <a:pPr algn="just">
              <a:buNone/>
            </a:pPr>
            <a:r>
              <a:rPr lang="ru-RU" dirty="0" smtClean="0"/>
              <a:t>            Дети очень любят загадывать числа и отгадывать задуманное. Задумайте, например, число в пределах десяти и попросите детей называть разные числа. Вы говорите, больше названное число задуманного вами или меньше. Затем поменяйтесь с детьми  ролями.</a:t>
            </a:r>
          </a:p>
          <a:p>
            <a:pPr algn="just">
              <a:buNone/>
            </a:pPr>
            <a:r>
              <a:rPr lang="ru-RU" dirty="0" smtClean="0"/>
              <a:t>               При ознакомлении с составом чисел обязательны </a:t>
            </a:r>
            <a:r>
              <a:rPr lang="ru-RU" i="1" dirty="0" smtClean="0"/>
              <a:t>счетные палочки</a:t>
            </a:r>
            <a:r>
              <a:rPr lang="ru-RU" dirty="0" smtClean="0"/>
              <a:t>. Задания с их использованием разнообразны.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11960" y="188640"/>
            <a:ext cx="4680520" cy="633670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Знакомство с клеткой 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Возьмите тетрадь в клетку. Покажите клетку, ее стороны и углы.</a:t>
            </a:r>
          </a:p>
          <a:p>
            <a:pPr algn="just"/>
            <a:r>
              <a:rPr lang="ru-RU" sz="1600" dirty="0" smtClean="0"/>
              <a:t> Попросите ребенка поставить точку, например, в нижнем левом углу клетки, в правом верхнем углу и т. п.</a:t>
            </a:r>
          </a:p>
          <a:p>
            <a:pPr algn="just"/>
            <a:r>
              <a:rPr lang="ru-RU" sz="1600" dirty="0" smtClean="0"/>
              <a:t> Покажите середину клетки и середины сторон клетки.</a:t>
            </a:r>
            <a:br>
              <a:rPr lang="ru-RU" sz="1600" dirty="0" smtClean="0"/>
            </a:br>
            <a:endParaRPr lang="ru-RU" sz="1600" dirty="0" smtClean="0"/>
          </a:p>
          <a:p>
            <a:pPr algn="just"/>
            <a:r>
              <a:rPr lang="ru-RU" sz="1600" dirty="0" smtClean="0"/>
              <a:t>Покажите ребенку, как рисовать простейшие узоры с помощью клеток. 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Для этого напишите отдельные элементы, соединяя, например, верхний правый и нижний левый углы клетки; правый и левый верхние углы; две точки, расположенные посередине соседних клеток. Нарисуйте простые "бордюрчики" в тетради в клетку.</a:t>
            </a:r>
            <a:br>
              <a:rPr lang="ru-RU" sz="1600" dirty="0" smtClean="0"/>
            </a:br>
            <a:endParaRPr lang="ru-RU" sz="1600" dirty="0" smtClean="0"/>
          </a:p>
          <a:p>
            <a:pPr algn="just"/>
            <a:r>
              <a:rPr lang="ru-RU" sz="1600" dirty="0" smtClean="0"/>
              <a:t>Здесь важно, чтобы ребенок сам хотел заниматься.</a:t>
            </a:r>
            <a:endParaRPr lang="ru-RU" sz="1600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9945" b="9945"/>
          <a:stretch>
            <a:fillRect/>
          </a:stretch>
        </p:blipFill>
        <p:spPr bwMode="auto">
          <a:xfrm>
            <a:off x="0" y="260648"/>
            <a:ext cx="4788024" cy="612068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scene3d>
            <a:camera prst="isometricRightUp"/>
            <a:lightRig rig="threePt" dir="t"/>
          </a:scene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Основные геометрические фигуры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rot="21600000">
            <a:off x="457200" y="908720"/>
            <a:ext cx="8229600" cy="521744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   </a:t>
            </a:r>
            <a:r>
              <a:rPr lang="ru-RU" i="1" u="sng" dirty="0" smtClean="0">
                <a:solidFill>
                  <a:srgbClr val="FF0000"/>
                </a:solidFill>
              </a:rPr>
              <a:t> знакомим    </a:t>
            </a:r>
            <a:r>
              <a:rPr lang="ru-RU" dirty="0" smtClean="0"/>
              <a:t>с  прямоугольником, кругом, треугольником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 </a:t>
            </a:r>
            <a:r>
              <a:rPr lang="ru-RU" i="1" u="sng" dirty="0" smtClean="0">
                <a:solidFill>
                  <a:srgbClr val="FF0000"/>
                </a:solidFill>
              </a:rPr>
              <a:t> объясняем  </a:t>
            </a:r>
            <a:endParaRPr lang="ru-RU" u="sng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* </a:t>
            </a:r>
            <a:r>
              <a:rPr lang="ru-RU" dirty="0"/>
              <a:t>каким может быть </a:t>
            </a:r>
            <a:r>
              <a:rPr lang="ru-RU" dirty="0" smtClean="0"/>
              <a:t>прямоугольник - квадрат</a:t>
            </a:r>
            <a:r>
              <a:rPr lang="ru-RU" dirty="0"/>
              <a:t>, </a:t>
            </a:r>
            <a:r>
              <a:rPr lang="ru-RU" dirty="0" smtClean="0"/>
              <a:t>ромб , </a:t>
            </a:r>
            <a:r>
              <a:rPr lang="ru-RU" dirty="0"/>
              <a:t>что </a:t>
            </a:r>
            <a:r>
              <a:rPr lang="ru-RU" dirty="0" smtClean="0"/>
              <a:t>такое  </a:t>
            </a:r>
            <a:r>
              <a:rPr lang="ru-RU" i="1" dirty="0">
                <a:solidFill>
                  <a:srgbClr val="FF0000"/>
                </a:solidFill>
              </a:rPr>
              <a:t>сторона</a:t>
            </a:r>
            <a:r>
              <a:rPr lang="ru-RU" dirty="0"/>
              <a:t>, </a:t>
            </a:r>
            <a:r>
              <a:rPr lang="ru-RU" i="1" dirty="0" smtClean="0">
                <a:solidFill>
                  <a:srgbClr val="FF0000"/>
                </a:solidFill>
              </a:rPr>
              <a:t> угол</a:t>
            </a:r>
            <a:r>
              <a:rPr lang="ru-RU" dirty="0"/>
              <a:t>;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* почему </a:t>
            </a:r>
            <a:r>
              <a:rPr lang="ru-RU" dirty="0"/>
              <a:t>треугольник называется </a:t>
            </a:r>
            <a:r>
              <a:rPr lang="ru-RU" dirty="0" smtClean="0"/>
              <a:t>треугольником;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* </a:t>
            </a:r>
            <a:r>
              <a:rPr lang="ru-RU" dirty="0"/>
              <a:t>что есть и другие геометрические фигуры, отличающиеся количеством углов.</a:t>
            </a:r>
            <a:br>
              <a:rPr lang="ru-RU" dirty="0"/>
            </a:br>
            <a:r>
              <a:rPr lang="ru-RU" dirty="0" smtClean="0"/>
              <a:t>Пусть дети составляют </a:t>
            </a:r>
            <a:r>
              <a:rPr lang="ru-RU" dirty="0"/>
              <a:t>геометрические фигуры из палочек. Вы можете задавать </a:t>
            </a:r>
            <a:r>
              <a:rPr lang="ru-RU" dirty="0" smtClean="0"/>
              <a:t>им </a:t>
            </a:r>
            <a:r>
              <a:rPr lang="ru-RU" dirty="0"/>
              <a:t>необходимые размеры, исходя из количества палочек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Предложите, </a:t>
            </a:r>
            <a:r>
              <a:rPr lang="ru-RU" dirty="0"/>
              <a:t>например, сложить прямоугольник со сторонами в три палочки и четыре палочки; треугольник со сторонами две и три палочки.</a:t>
            </a:r>
            <a:br>
              <a:rPr lang="ru-RU" dirty="0"/>
            </a:br>
            <a:r>
              <a:rPr lang="ru-RU" dirty="0"/>
              <a:t>Составляйте также фигуры разного размера и фигуры с разным количеством палочек. </a:t>
            </a:r>
            <a:r>
              <a:rPr lang="ru-RU" dirty="0" smtClean="0"/>
              <a:t>Попросите детей </a:t>
            </a:r>
            <a:r>
              <a:rPr lang="ru-RU" dirty="0"/>
              <a:t>сравнить фигуры. Другим вариантом будут комбинированные фигуры, у которых некоторые стороны будут общими.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/>
          </a:bodyPr>
          <a:lstStyle/>
          <a:p>
            <a:r>
              <a:rPr lang="ru-RU" dirty="0"/>
              <a:t>Например, из пяти палочек нужно одновременно составить квадрат и два одинаковых треугольника; или из десяти палочек сделать два квадрата: большой и маленький (</a:t>
            </a:r>
            <a:r>
              <a:rPr lang="ru-RU" dirty="0" err="1"/>
              <a:t>маленький</a:t>
            </a:r>
            <a:r>
              <a:rPr lang="ru-RU" dirty="0"/>
              <a:t> квадрат составляется из двух палочек внутри большого).</a:t>
            </a:r>
            <a:br>
              <a:rPr lang="ru-RU" dirty="0"/>
            </a:br>
            <a:r>
              <a:rPr lang="ru-RU" dirty="0"/>
              <a:t>Комбинируя счетные палочки, ребенок лучше начинает разбираться в математических понятиях ("число", "больше", "меньше", "столько же", "фигура", "треугольник" и т. д.).</a:t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помощью палочек полезно также составлять буквы и цифры. При этом происходит сопоставление понятия и символа. Пусть малыш к составленной из палочек цифре подберет то число палочек, которое составляет эта цифра.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188640"/>
            <a:ext cx="8229600" cy="2160240"/>
          </a:xfrm>
        </p:spPr>
        <p:txBody>
          <a:bodyPr>
            <a:normAutofit/>
          </a:bodyPr>
          <a:lstStyle/>
          <a:p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8229600" cy="432048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Обучение математике не должно быть скучным занятием для ребенка, к тому же существует просто огромное количество математических игр и </a:t>
            </a:r>
            <a:r>
              <a:rPr lang="ru-RU" dirty="0" err="1" smtClean="0"/>
              <a:t>игр-обучалок</a:t>
            </a:r>
            <a:r>
              <a:rPr lang="ru-RU" dirty="0" smtClean="0"/>
              <a:t> для детей. Дело в том, что детская память избирательна. </a:t>
            </a:r>
          </a:p>
          <a:p>
            <a:pPr algn="just">
              <a:buNone/>
            </a:pPr>
            <a:r>
              <a:rPr lang="ru-RU" b="1" i="1" dirty="0" smtClean="0"/>
              <a:t>Ребенок усваивает только то, что его заинтересовало, удивило, обрадовало или испугало. </a:t>
            </a:r>
            <a:r>
              <a:rPr lang="ru-RU" dirty="0" smtClean="0"/>
              <a:t>Он вряд ли запомнит что-то, на его взгляд, неинтересное, даже если взрослые настаивают.</a:t>
            </a:r>
          </a:p>
          <a:p>
            <a:pPr algn="just">
              <a:buNone/>
            </a:pPr>
            <a:r>
              <a:rPr lang="ru-RU" dirty="0" smtClean="0"/>
              <a:t> Поэтому основная задача педагогов сделать так, чтобы детям было интересно заниматься счетом. Тогда маленькие непоседы и сами не заметят, как научатся считать.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293096"/>
            <a:ext cx="3384376" cy="237626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pPr algn="just"/>
            <a:r>
              <a:rPr lang="ru-RU" dirty="0" smtClean="0"/>
              <a:t>Основу из основ математики составляет </a:t>
            </a:r>
            <a:r>
              <a:rPr lang="ru-RU" b="1" i="1" dirty="0" smtClean="0">
                <a:solidFill>
                  <a:srgbClr val="FF0000"/>
                </a:solidFill>
              </a:rPr>
              <a:t>понятие числа. </a:t>
            </a:r>
          </a:p>
          <a:p>
            <a:pPr algn="just"/>
            <a:r>
              <a:rPr lang="ru-RU" dirty="0" smtClean="0"/>
              <a:t>Однако число, как, впрочем, практически любое математическое понятие, представляет собой абстрактную категорию. Поэтому зачастую возникают трудности с тем, чтобы объяснить ребенку, </a:t>
            </a:r>
            <a:r>
              <a:rPr lang="ru-RU" b="1" dirty="0" smtClean="0"/>
              <a:t>что такое число, цифра.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212976"/>
            <a:ext cx="6552728" cy="3384376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80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Что такое число и цифра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620688"/>
            <a:ext cx="7643192" cy="3096344"/>
          </a:xfrm>
        </p:spPr>
        <p:txBody>
          <a:bodyPr>
            <a:normAutofit/>
          </a:bodyPr>
          <a:lstStyle/>
          <a:p>
            <a:r>
              <a:rPr lang="ru-RU" dirty="0" smtClean="0"/>
              <a:t>Число — это понятие, отражающее </a:t>
            </a:r>
            <a:r>
              <a:rPr lang="ru-RU" i="1" dirty="0" smtClean="0"/>
              <a:t>количество.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Цифра — это </a:t>
            </a:r>
            <a:r>
              <a:rPr lang="ru-RU" i="1" dirty="0" smtClean="0"/>
              <a:t>знак (символ</a:t>
            </a:r>
            <a:r>
              <a:rPr lang="ru-RU" dirty="0" smtClean="0"/>
              <a:t>) для обозначения чисел .</a:t>
            </a:r>
          </a:p>
          <a:p>
            <a:r>
              <a:rPr lang="ru-RU" b="1" dirty="0" smtClean="0"/>
              <a:t>Числа служат для счета предметов, измерения величин (длины, отрезка, времени, скорости и т.д.)</a:t>
            </a:r>
            <a:br>
              <a:rPr lang="ru-RU" b="1" dirty="0" smtClean="0"/>
            </a:br>
            <a:r>
              <a:rPr lang="ru-RU" b="1" dirty="0" smtClean="0"/>
              <a:t>Числа записываются одной или несколькими цифрами.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717032"/>
            <a:ext cx="2232248" cy="288032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just"/>
            <a:r>
              <a:rPr lang="ru-RU" sz="2400" b="1" i="1" dirty="0" smtClean="0">
                <a:solidFill>
                  <a:srgbClr val="00B050"/>
                </a:solidFill>
              </a:rPr>
              <a:t>«Напиши число 3. А теперь прибавь к нему 2», </a:t>
            </a:r>
            <a:r>
              <a:rPr lang="ru-RU" sz="2400" dirty="0" smtClean="0"/>
              <a:t>— корректно. </a:t>
            </a:r>
            <a:r>
              <a:rPr lang="ru-RU" sz="2400" i="1" dirty="0" smtClean="0">
                <a:solidFill>
                  <a:srgbClr val="FF0000"/>
                </a:solidFill>
              </a:rPr>
              <a:t>«Запиши цифру 8. И отними 4», </a:t>
            </a:r>
            <a:r>
              <a:rPr lang="ru-RU" sz="2400" dirty="0" smtClean="0"/>
              <a:t>— некорректно. От цифры мы ничего отнять не можем. Правильно будет: </a:t>
            </a:r>
            <a:r>
              <a:rPr lang="ru-RU" sz="2400" b="1" i="1" dirty="0" smtClean="0">
                <a:solidFill>
                  <a:srgbClr val="00B050"/>
                </a:solidFill>
              </a:rPr>
              <a:t>«Запиши число 8…»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>
                <a:solidFill>
                  <a:srgbClr val="FF0000"/>
                </a:solidFill>
              </a:rPr>
              <a:t>«Напишите цифру 17», </a:t>
            </a:r>
            <a:r>
              <a:rPr lang="ru-RU" sz="2400" dirty="0" smtClean="0"/>
              <a:t>— некорректно. Нет такой цифры среди арабских. Правильно будет</a:t>
            </a:r>
            <a:r>
              <a:rPr lang="ru-RU" sz="2400" b="1" i="1" dirty="0" smtClean="0">
                <a:solidFill>
                  <a:srgbClr val="00B050"/>
                </a:solidFill>
              </a:rPr>
              <a:t>: «Напишите число 17».</a:t>
            </a:r>
            <a:r>
              <a:rPr lang="ru-RU" b="1" i="1" dirty="0" smtClean="0">
                <a:solidFill>
                  <a:srgbClr val="00B050"/>
                </a:solidFill>
              </a:rPr>
              <a:t/>
            </a:r>
            <a:br>
              <a:rPr lang="ru-RU" b="1" i="1" dirty="0" smtClean="0">
                <a:solidFill>
                  <a:srgbClr val="00B050"/>
                </a:solidFill>
              </a:rPr>
            </a:b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08679"/>
            <a:ext cx="3168352" cy="3070421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Учим, играя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229600" cy="50405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И</a:t>
            </a:r>
            <a:r>
              <a:rPr lang="ru-RU" b="1" dirty="0" smtClean="0"/>
              <a:t>гровая деятельность</a:t>
            </a:r>
            <a:r>
              <a:rPr lang="ru-RU" dirty="0" smtClean="0"/>
              <a:t> - ведущая деятельность детей дошкольного возраста.</a:t>
            </a:r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b="1" i="1" dirty="0" smtClean="0">
                <a:hlinkClick r:id="rId2"/>
              </a:rPr>
              <a:t>В процессе игры</a:t>
            </a:r>
            <a:r>
              <a:rPr lang="ru-RU" b="1" i="1" dirty="0" smtClean="0"/>
              <a:t> </a:t>
            </a:r>
            <a:r>
              <a:rPr lang="ru-RU" dirty="0" smtClean="0"/>
              <a:t>допустимо свободное общение и взаимодействие детей друг с другом, проявление разнообразных интеллектуальных эмоций, опора на детский опыт, разрешение ошибок и противоречий, которые неизбежно возникают при освоении чего-то нового, неизведанного.</a:t>
            </a:r>
          </a:p>
          <a:p>
            <a:pPr algn="just"/>
            <a:r>
              <a:rPr lang="ru-RU" dirty="0" smtClean="0"/>
              <a:t>В </a:t>
            </a:r>
            <a:r>
              <a:rPr lang="ru-RU" b="1" dirty="0" smtClean="0"/>
              <a:t>игровой деятельности</a:t>
            </a:r>
            <a:r>
              <a:rPr lang="ru-RU" dirty="0" smtClean="0"/>
              <a:t> ребенок находится в позиции «равноправного партнера» по отношению ко взрослому, что способствует укреплению уверенности в себе, в своих интеллектуальных возможностях.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467600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Советы на каждый день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147248" cy="556523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Обращайте внимание детей на форму различных предметов в окружающем мире, их количество. Например, тарелки круглые, скатерть квадратная, часы круглые.</a:t>
            </a:r>
          </a:p>
          <a:p>
            <a:pPr algn="just"/>
            <a:r>
              <a:rPr lang="ru-RU" dirty="0" smtClean="0"/>
              <a:t> Для старших: спросите, какую фигуру по форме напоминает тот или иной предмет. Выбери предмет похожий по форме на ту или иную фигуру. Спросите чего у них по два: две руки, две ноги, два уха, два глаза, две ступни, два локтя, пусть ребенок покажет их. И чего по одному.</a:t>
            </a:r>
          </a:p>
          <a:p>
            <a:pPr algn="just"/>
            <a:r>
              <a:rPr lang="ru-RU" dirty="0" smtClean="0"/>
              <a:t>Поставьте чашки, спросите, сколько нужно поставить тарелок, положить ложек, вилок, если будут обедать 3 или 4 человека. С какой стороны должна лежать ложка, вилка. Построил ребенок 2 башенки, домики, спросите какой выше, ниже.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91264" cy="61412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На прогулке рассматривайте деревья </a:t>
            </a:r>
            <a:r>
              <a:rPr lang="ru-RU" i="1" dirty="0" smtClean="0"/>
              <a:t>(</a:t>
            </a:r>
            <a:r>
              <a:rPr lang="ru-RU" i="1" dirty="0" err="1" smtClean="0"/>
              <a:t>выше-ниже</a:t>
            </a:r>
            <a:r>
              <a:rPr lang="ru-RU" i="1" dirty="0" smtClean="0"/>
              <a:t>, </a:t>
            </a:r>
            <a:r>
              <a:rPr lang="ru-RU" i="1" dirty="0" err="1" smtClean="0"/>
              <a:t>толще-тоньше</a:t>
            </a:r>
            <a:r>
              <a:rPr lang="ru-RU" i="1" dirty="0" smtClean="0"/>
              <a:t>)</a:t>
            </a:r>
            <a:r>
              <a:rPr lang="ru-RU" dirty="0" smtClean="0"/>
              <a:t>. Рисует ребенок. Спросите его о длине карандашей, сравните их по длине, чтоб ребенок в жизни, в быту употреблял такие слова как </a:t>
            </a:r>
            <a:r>
              <a:rPr lang="ru-RU" dirty="0" err="1" smtClean="0"/>
              <a:t>длинный-короткий</a:t>
            </a:r>
            <a:r>
              <a:rPr lang="ru-RU" dirty="0" smtClean="0"/>
              <a:t>, широкий - узкий </a:t>
            </a:r>
            <a:r>
              <a:rPr lang="ru-RU" i="1" dirty="0" smtClean="0"/>
              <a:t>(шарфики, полотенца, например)</a:t>
            </a:r>
            <a:r>
              <a:rPr lang="ru-RU" dirty="0" smtClean="0"/>
              <a:t>, </a:t>
            </a:r>
            <a:r>
              <a:rPr lang="ru-RU" dirty="0" err="1" smtClean="0"/>
              <a:t>высокий-низкий</a:t>
            </a:r>
            <a:r>
              <a:rPr lang="ru-RU" dirty="0" smtClean="0"/>
              <a:t> </a:t>
            </a:r>
            <a:r>
              <a:rPr lang="ru-RU" i="1" dirty="0" smtClean="0"/>
              <a:t>(шкаф, стол, стул, диван)</a:t>
            </a:r>
            <a:r>
              <a:rPr lang="ru-RU" dirty="0" smtClean="0"/>
              <a:t>; </a:t>
            </a:r>
            <a:r>
              <a:rPr lang="ru-RU" dirty="0" err="1" smtClean="0"/>
              <a:t>толще-тоньше</a:t>
            </a:r>
            <a:r>
              <a:rPr lang="ru-RU" dirty="0" smtClean="0"/>
              <a:t> </a:t>
            </a:r>
            <a:r>
              <a:rPr lang="ru-RU" i="1" dirty="0" smtClean="0"/>
              <a:t>(колбаса, сосиска, палка)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Используйте игрушки разной величины</a:t>
            </a:r>
            <a:r>
              <a:rPr lang="ru-RU" i="1" dirty="0" smtClean="0"/>
              <a:t>(матрешки, куклы, машины)</a:t>
            </a:r>
            <a:r>
              <a:rPr lang="ru-RU" dirty="0" smtClean="0"/>
              <a:t>, различной длины и толщины палочки, карандаши, куски веревок, ниток, полоски бумаги, ленточки... Важно чтобы эти слова были в лексиконе у детей. Ребенок должен к школе пользоваться правильными словами для сравнения по величине.</a:t>
            </a:r>
          </a:p>
          <a:p>
            <a:pPr algn="just"/>
            <a:r>
              <a:rPr lang="ru-RU" dirty="0" smtClean="0"/>
              <a:t>Во время чтения книг обращайте внимание детей на характерные особенности животных</a:t>
            </a:r>
            <a:r>
              <a:rPr lang="ru-RU" i="1" dirty="0" smtClean="0"/>
              <a:t> (у зайца - длинные уши, короткий хвост; у коровы - четыре ноги, у козы рога меньше, чем у оленя)</a:t>
            </a:r>
            <a:r>
              <a:rPr lang="ru-RU" dirty="0" smtClean="0"/>
              <a:t>. Сравнивайте все вокруг по величине.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404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Дети знакомятся с цифрами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147248" cy="58532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 Обращаем  внимание на цифры, которые окружают нас в повседневной жизни, в различных ситуациях, например на циферблате, в календаре, в рекламной газете, на телефоне, страница в книге, номер дома, квартиры, номер машины.</a:t>
            </a:r>
          </a:p>
          <a:p>
            <a:pPr algn="just"/>
            <a:r>
              <a:rPr lang="ru-RU" dirty="0" smtClean="0"/>
              <a:t>Предложите вместе с вами рассмотреть цифры на телефоне, назвать их сначала в прямом, а потом в обратном порядке, сказать номер своего телефона; поинтересоваться, есть ли в номере одинаковые цифры. Попросите отсчитать столько предметов</a:t>
            </a:r>
            <a:r>
              <a:rPr lang="ru-RU" i="1" dirty="0" smtClean="0"/>
              <a:t>(любых)</a:t>
            </a:r>
            <a:r>
              <a:rPr lang="ru-RU" dirty="0" smtClean="0"/>
              <a:t>, сколько показывает цифра, или покажи ту цифру, сколько предметов</a:t>
            </a:r>
            <a:r>
              <a:rPr lang="ru-RU" i="1" dirty="0" smtClean="0"/>
              <a:t>(сколько у тебя пуговиц на кофточке)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Предложите разложить цифры по порядку, как идут числа при счете.</a:t>
            </a:r>
          </a:p>
          <a:p>
            <a:pPr algn="just"/>
            <a:r>
              <a:rPr lang="ru-RU" dirty="0" smtClean="0"/>
              <a:t>Поиграйте в игры «Кто больше найдет цифр в окружении?»,«Какое число пропущено?», «Соседи числа» и другие.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347</TotalTime>
  <Words>1175</Words>
  <Application>Microsoft Office PowerPoint</Application>
  <PresentationFormat>Экран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Методика  обучения счёту и основам математики детей дошкольного возраста через игровую деятельность</vt:lpstr>
      <vt:lpstr>Презентация PowerPoint</vt:lpstr>
      <vt:lpstr>Презентация PowerPoint</vt:lpstr>
      <vt:lpstr>Что такое число и цифра</vt:lpstr>
      <vt:lpstr>Презентация PowerPoint</vt:lpstr>
      <vt:lpstr>Учим, играя</vt:lpstr>
      <vt:lpstr>Советы на каждый день</vt:lpstr>
      <vt:lpstr>Презентация PowerPoint</vt:lpstr>
      <vt:lpstr>Дети знакомятся с цифрами</vt:lpstr>
      <vt:lpstr> дидактические игры </vt:lpstr>
      <vt:lpstr>Пространство и время</vt:lpstr>
      <vt:lpstr>Презентация PowerPoint</vt:lpstr>
      <vt:lpstr>Состав числа. Предыдущее. Последующее.</vt:lpstr>
      <vt:lpstr>Презентация PowerPoint</vt:lpstr>
      <vt:lpstr>Основные геометрические фигуры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 обучения счёту и основам математики детей дошкольного возраста через игровую деятельность</dc:title>
  <dc:creator>Надюша</dc:creator>
  <cp:lastModifiedBy>Виктория</cp:lastModifiedBy>
  <cp:revision>40</cp:revision>
  <dcterms:created xsi:type="dcterms:W3CDTF">2013-03-21T06:18:22Z</dcterms:created>
  <dcterms:modified xsi:type="dcterms:W3CDTF">2015-12-14T17:39:49Z</dcterms:modified>
</cp:coreProperties>
</file>