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9" r:id="rId5"/>
    <p:sldId id="260" r:id="rId6"/>
    <p:sldId id="258" r:id="rId7"/>
    <p:sldId id="268" r:id="rId8"/>
    <p:sldId id="267" r:id="rId9"/>
    <p:sldId id="269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6F96-0AE1-4054-9FB8-A37F793973CC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A833-EEEB-4E88-AAD8-4B387C566D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6F96-0AE1-4054-9FB8-A37F793973CC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A833-EEEB-4E88-AAD8-4B387C56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6F96-0AE1-4054-9FB8-A37F793973CC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A833-EEEB-4E88-AAD8-4B387C56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6F96-0AE1-4054-9FB8-A37F793973CC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A833-EEEB-4E88-AAD8-4B387C56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6F96-0AE1-4054-9FB8-A37F793973CC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A833-EEEB-4E88-AAD8-4B387C566D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6F96-0AE1-4054-9FB8-A37F793973CC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A833-EEEB-4E88-AAD8-4B387C56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6F96-0AE1-4054-9FB8-A37F793973CC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A833-EEEB-4E88-AAD8-4B387C566D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6F96-0AE1-4054-9FB8-A37F793973CC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A833-EEEB-4E88-AAD8-4B387C56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6F96-0AE1-4054-9FB8-A37F793973CC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A833-EEEB-4E88-AAD8-4B387C56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66F96-0AE1-4054-9FB8-A37F793973CC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4A833-EEEB-4E88-AAD8-4B387C56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166F96-0AE1-4054-9FB8-A37F793973CC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4D4A833-EEEB-4E88-AAD8-4B387C56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166F96-0AE1-4054-9FB8-A37F793973CC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4D4A833-EEEB-4E88-AAD8-4B387C566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548681"/>
            <a:ext cx="6768752" cy="2376263"/>
          </a:xfrm>
        </p:spPr>
        <p:txBody>
          <a:bodyPr>
            <a:normAutofit/>
          </a:bodyPr>
          <a:lstStyle/>
          <a:p>
            <a:pPr algn="r"/>
            <a:r>
              <a:rPr lang="ru-RU" sz="2800" b="1" i="1" dirty="0" smtClean="0"/>
              <a:t>Психологическая коррекция страхов детей дошкольного возраста как аспект </a:t>
            </a:r>
            <a:r>
              <a:rPr lang="ru-RU" sz="2800" b="1" i="1" dirty="0" err="1" smtClean="0"/>
              <a:t>здоровьесберегающего</a:t>
            </a:r>
            <a:r>
              <a:rPr lang="ru-RU" sz="2800" b="1" i="1" dirty="0" smtClean="0"/>
              <a:t> образовательного пространства</a:t>
            </a:r>
            <a:endParaRPr lang="ru-RU" sz="2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797152"/>
            <a:ext cx="6696744" cy="1728192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tx2"/>
                </a:solidFill>
              </a:rPr>
              <a:t>Педагог-психолог</a:t>
            </a:r>
          </a:p>
          <a:p>
            <a:pPr algn="r"/>
            <a:r>
              <a:rPr lang="ru-RU" b="1" dirty="0" smtClean="0">
                <a:solidFill>
                  <a:schemeClr val="tx2"/>
                </a:solidFill>
              </a:rPr>
              <a:t> Кутузова Анастасия Борисовна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19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1" y="2780928"/>
            <a:ext cx="4545273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915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548681"/>
            <a:ext cx="5542384" cy="2808312"/>
          </a:xfrm>
        </p:spPr>
        <p:txBody>
          <a:bodyPr>
            <a:normAutofit/>
          </a:bodyPr>
          <a:lstStyle/>
          <a:p>
            <a:pPr algn="r"/>
            <a:r>
              <a:rPr lang="ru-RU" sz="6000" b="1" i="1" dirty="0" smtClean="0"/>
              <a:t>Спасибо за внимание!</a:t>
            </a:r>
            <a:endParaRPr lang="ru-RU" sz="6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797152"/>
            <a:ext cx="6696744" cy="1728192"/>
          </a:xfrm>
        </p:spPr>
        <p:txBody>
          <a:bodyPr>
            <a:normAutofit/>
          </a:bodyPr>
          <a:lstStyle/>
          <a:p>
            <a:pPr algn="r"/>
            <a:endParaRPr lang="ru-RU" dirty="0"/>
          </a:p>
        </p:txBody>
      </p:sp>
      <p:pic>
        <p:nvPicPr>
          <p:cNvPr id="4" name="Рисунок 3" descr="kak-spravitsya-so-strah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780928"/>
            <a:ext cx="5726832" cy="3556664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35593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проблемы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268760"/>
            <a:ext cx="7992887" cy="5184576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b="1" dirty="0"/>
          </a:p>
          <a:p>
            <a:pPr marL="0" indent="0">
              <a:buFont typeface="Wingdings" pitchFamily="2" charset="2"/>
              <a:buChar char="v"/>
            </a:pPr>
            <a:r>
              <a:rPr lang="ru-RU" sz="2800" b="1" dirty="0" smtClean="0"/>
              <a:t>Увеличение числа </a:t>
            </a:r>
            <a:r>
              <a:rPr lang="ru-RU" sz="2800" b="1" dirty="0" smtClean="0"/>
              <a:t>тревожных  </a:t>
            </a:r>
            <a:r>
              <a:rPr lang="ru-RU" sz="2800" b="1" dirty="0" smtClean="0"/>
              <a:t>детей</a:t>
            </a:r>
          </a:p>
          <a:p>
            <a:pPr marL="0" indent="0">
              <a:buFont typeface="Wingdings" pitchFamily="2" charset="2"/>
              <a:buChar char="v"/>
            </a:pPr>
            <a:endParaRPr lang="ru-RU" sz="2800" b="1" dirty="0"/>
          </a:p>
          <a:p>
            <a:pPr marL="0" indent="0">
              <a:buFont typeface="Wingdings" pitchFamily="2" charset="2"/>
              <a:buChar char="v"/>
            </a:pPr>
            <a:r>
              <a:rPr lang="ru-RU" sz="2800" b="1" dirty="0" smtClean="0"/>
              <a:t>Повышенная тревожность ограничивает личностный рост, провоцирует </a:t>
            </a:r>
            <a:r>
              <a:rPr lang="ru-RU" sz="2800" b="1" dirty="0" err="1" smtClean="0"/>
              <a:t>неврозоподобные</a:t>
            </a:r>
            <a:r>
              <a:rPr lang="ru-RU" sz="2800" b="1" dirty="0" smtClean="0"/>
              <a:t> состояния и психосоматические расстройства</a:t>
            </a:r>
          </a:p>
          <a:p>
            <a:pPr marL="0" indent="0">
              <a:buFont typeface="Wingdings" pitchFamily="2" charset="2"/>
              <a:buChar char="v"/>
            </a:pPr>
            <a:endParaRPr lang="ru-RU" sz="2800" b="1" dirty="0" smtClean="0"/>
          </a:p>
          <a:p>
            <a:pPr marL="0" indent="0">
              <a:buFont typeface="Wingdings" pitchFamily="2" charset="2"/>
              <a:buChar char="v"/>
            </a:pPr>
            <a:r>
              <a:rPr lang="ru-RU" sz="2800" b="1" dirty="0" smtClean="0"/>
              <a:t>Невротические проявления у взрослых людей часто бывают следствием детских страхов.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3078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Тревожность и страхи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268760"/>
            <a:ext cx="8064896" cy="49685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 smtClean="0"/>
              <a:t>Тревожность - </a:t>
            </a:r>
            <a:r>
              <a:rPr lang="ru-RU" sz="2800" b="1" dirty="0" smtClean="0"/>
              <a:t>индивидуальная </a:t>
            </a:r>
            <a:r>
              <a:rPr lang="ru-RU" sz="2800" b="1" dirty="0"/>
              <a:t>психологическая особенность, заключающаяся в повышенной склонности испытывать беспокойство в </a:t>
            </a:r>
            <a:r>
              <a:rPr lang="ru-RU" sz="2800" b="1" dirty="0" smtClean="0"/>
              <a:t>различных </a:t>
            </a:r>
            <a:r>
              <a:rPr lang="ru-RU" sz="2800" b="1" dirty="0"/>
              <a:t>жизненных ситуациях, в том числе и в таких, которые к этому не предрасполагают</a:t>
            </a:r>
            <a:r>
              <a:rPr lang="ru-RU" sz="2800" dirty="0" smtClean="0"/>
              <a:t>".</a:t>
            </a:r>
          </a:p>
          <a:p>
            <a:pPr marL="0" indent="0">
              <a:buNone/>
            </a:pPr>
            <a:r>
              <a:rPr lang="ru-RU" sz="2800" dirty="0" smtClean="0"/>
              <a:t>Разделяют личностную и ситуативную тревожность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Тревога – совокупность нескольких эмоций, страх – одна из них. (К. </a:t>
            </a:r>
            <a:r>
              <a:rPr lang="ru-RU" sz="2800" dirty="0" err="1" smtClean="0"/>
              <a:t>Изард</a:t>
            </a:r>
            <a:r>
              <a:rPr lang="ru-RU" sz="2800" dirty="0" smtClean="0"/>
              <a:t>)</a:t>
            </a:r>
          </a:p>
          <a:p>
            <a:pPr marL="0" indent="0">
              <a:buNone/>
            </a:pPr>
            <a:r>
              <a:rPr lang="ru-RU" sz="2800" b="1" dirty="0" smtClean="0"/>
              <a:t>Страх – ощущение беспокойства или тревоги, возникающее в ответ на реальную или воображаемую угрозу для жизни или благополучия.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174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они, тревожные дети?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268760"/>
            <a:ext cx="8064895" cy="5256584"/>
          </a:xfrm>
        </p:spPr>
        <p:txBody>
          <a:bodyPr>
            <a:normAutofit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ru-RU" sz="2800" dirty="0" smtClean="0"/>
              <a:t>Склонны к переживаниям, беспокойствам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2800" dirty="0" smtClean="0"/>
              <a:t>Вредные привычки невротического характера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2800" dirty="0" smtClean="0"/>
              <a:t>Робость, напряжение, неловкость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2800" dirty="0" smtClean="0"/>
              <a:t>Низкая самооценка и высокие требования к себе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2800" dirty="0" smtClean="0"/>
              <a:t>Закрытость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2800" dirty="0" smtClean="0"/>
              <a:t>Ожидание одобрения взрослого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2800" dirty="0" smtClean="0"/>
              <a:t>Соматические проявления (болит голова, живот, спазмы в горле, затруднения дыхания,  учащение пульса, нарушение сна)</a:t>
            </a:r>
          </a:p>
          <a:p>
            <a:pPr marL="0" indent="0">
              <a:buFont typeface="Arial" pitchFamily="34" charset="0"/>
              <a:buChar char="•"/>
            </a:pPr>
            <a:r>
              <a:rPr lang="ru-RU" sz="2800" dirty="0" smtClean="0"/>
              <a:t>Трудность концентрации</a:t>
            </a:r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46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/>
          </a:bodyPr>
          <a:lstStyle/>
          <a:p>
            <a:r>
              <a:rPr lang="ru-RU" sz="3200" dirty="0"/>
              <a:t>Как  возникают детские   страхи: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196752"/>
            <a:ext cx="8424935" cy="547260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Наличие страхов у родных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Тревожность </a:t>
            </a:r>
            <a:r>
              <a:rPr lang="ru-RU" b="1" dirty="0"/>
              <a:t>в обращении с </a:t>
            </a:r>
            <a:r>
              <a:rPr lang="ru-RU" b="1" dirty="0" smtClean="0"/>
              <a:t>ребёнком;</a:t>
            </a:r>
          </a:p>
          <a:p>
            <a:r>
              <a:rPr lang="ru-RU" b="1" dirty="0" smtClean="0"/>
              <a:t>Избыточное </a:t>
            </a:r>
            <a:r>
              <a:rPr lang="ru-RU" b="1" dirty="0"/>
              <a:t>предохранение от </a:t>
            </a:r>
            <a:r>
              <a:rPr lang="ru-RU" b="1" dirty="0" smtClean="0"/>
              <a:t>опасности;</a:t>
            </a:r>
          </a:p>
          <a:p>
            <a:r>
              <a:rPr lang="ru-RU" b="1" dirty="0" smtClean="0"/>
              <a:t>Большое </a:t>
            </a:r>
            <a:r>
              <a:rPr lang="ru-RU" b="1" dirty="0"/>
              <a:t>количество </a:t>
            </a:r>
            <a:r>
              <a:rPr lang="ru-RU" b="1" dirty="0" smtClean="0"/>
              <a:t>запретов;</a:t>
            </a:r>
          </a:p>
          <a:p>
            <a:r>
              <a:rPr lang="ru-RU" b="1" dirty="0" smtClean="0"/>
              <a:t>Многочисленные </a:t>
            </a:r>
            <a:r>
              <a:rPr lang="ru-RU" b="1" dirty="0"/>
              <a:t>нереализуемые угрозы взрослых в </a:t>
            </a:r>
            <a:r>
              <a:rPr lang="ru-RU" b="1" dirty="0" smtClean="0"/>
              <a:t>семье;</a:t>
            </a:r>
          </a:p>
          <a:p>
            <a:r>
              <a:rPr lang="ru-RU" b="1" dirty="0" smtClean="0"/>
              <a:t>Психологическая </a:t>
            </a:r>
            <a:r>
              <a:rPr lang="ru-RU" b="1" dirty="0"/>
              <a:t>травма типа испуга, </a:t>
            </a:r>
            <a:r>
              <a:rPr lang="ru-RU" b="1" dirty="0" smtClean="0"/>
              <a:t>шока;</a:t>
            </a:r>
          </a:p>
          <a:p>
            <a:r>
              <a:rPr lang="ru-RU" b="1" dirty="0" smtClean="0"/>
              <a:t>Нервно-психические перегрузки матери;</a:t>
            </a:r>
          </a:p>
          <a:p>
            <a:r>
              <a:rPr lang="ru-RU" b="1" dirty="0" smtClean="0"/>
              <a:t>Конфликтные </a:t>
            </a:r>
            <a:r>
              <a:rPr lang="ru-RU" b="1" dirty="0"/>
              <a:t>ситуации в </a:t>
            </a:r>
            <a:r>
              <a:rPr lang="ru-RU" b="1" dirty="0" smtClean="0"/>
              <a:t>семье;</a:t>
            </a:r>
          </a:p>
          <a:p>
            <a:r>
              <a:rPr lang="ru-RU" b="1" dirty="0" smtClean="0"/>
              <a:t>Длительные </a:t>
            </a:r>
            <a:r>
              <a:rPr lang="ru-RU" b="1" dirty="0"/>
              <a:t>и неразрешимые переживания, острые психические потрясения </a:t>
            </a:r>
            <a:r>
              <a:rPr lang="ru-RU" b="1" dirty="0" smtClean="0"/>
              <a:t>(обычно</a:t>
            </a:r>
            <a:r>
              <a:rPr lang="ru-RU" b="1" dirty="0"/>
              <a:t>, это страхи темноты, одиночества, </a:t>
            </a:r>
            <a:r>
              <a:rPr lang="ru-RU" b="1" dirty="0" smtClean="0"/>
              <a:t>животных);</a:t>
            </a:r>
          </a:p>
          <a:p>
            <a:r>
              <a:rPr lang="ru-RU" b="1" dirty="0" smtClean="0"/>
              <a:t>Недостаточная </a:t>
            </a:r>
            <a:r>
              <a:rPr lang="ru-RU" b="1" dirty="0"/>
              <a:t>уверенность в </a:t>
            </a:r>
            <a:r>
              <a:rPr lang="ru-RU" b="1" dirty="0" smtClean="0"/>
              <a:t>себе;</a:t>
            </a:r>
            <a:endParaRPr lang="ru-RU" b="1" dirty="0"/>
          </a:p>
          <a:p>
            <a:r>
              <a:rPr lang="ru-RU" b="1" dirty="0"/>
              <a:t>Отсутствие адекватной </a:t>
            </a:r>
            <a:r>
              <a:rPr lang="ru-RU" b="1" dirty="0" smtClean="0"/>
              <a:t>самооценки;</a:t>
            </a:r>
            <a:endParaRPr lang="ru-RU" b="1" dirty="0"/>
          </a:p>
          <a:p>
            <a:r>
              <a:rPr lang="ru-RU" b="1" dirty="0"/>
              <a:t>Отсутствие психологической </a:t>
            </a:r>
            <a:r>
              <a:rPr lang="ru-RU" b="1" dirty="0" smtClean="0"/>
              <a:t>защиты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4376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работы с детьми, имеющими повышенную тревожность и страхи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060848"/>
            <a:ext cx="8136903" cy="424847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Выявление детей с повышенной тревожностью и конкретными страхами (по наблюдениям воспитателей, обращениям родителей, по итогам психологической диагностики: тест </a:t>
            </a:r>
            <a:r>
              <a:rPr lang="ru-RU" dirty="0" err="1" smtClean="0"/>
              <a:t>Тэммл</a:t>
            </a:r>
            <a:r>
              <a:rPr lang="ru-RU" dirty="0" smtClean="0"/>
              <a:t>, </a:t>
            </a:r>
            <a:r>
              <a:rPr lang="ru-RU" dirty="0" err="1" smtClean="0"/>
              <a:t>Дорки</a:t>
            </a:r>
            <a:r>
              <a:rPr lang="ru-RU" dirty="0" smtClean="0"/>
              <a:t>, </a:t>
            </a:r>
            <a:r>
              <a:rPr lang="ru-RU" dirty="0" err="1" smtClean="0"/>
              <a:t>Амен</a:t>
            </a:r>
            <a:r>
              <a:rPr lang="ru-RU" dirty="0" smtClean="0"/>
              <a:t>, анкетирование родителей, проективные методы)</a:t>
            </a:r>
          </a:p>
          <a:p>
            <a:pPr marL="457200" indent="-457200">
              <a:buFont typeface="Symbol" pitchFamily="18" charset="2"/>
              <a:buAutoNum type="arabicPeriod"/>
            </a:pPr>
            <a:r>
              <a:rPr lang="ru-RU" dirty="0" smtClean="0"/>
              <a:t>Взаимодействие с родителями и воспитателями (рекомендации, памятки) </a:t>
            </a:r>
          </a:p>
          <a:p>
            <a:pPr marL="457200" indent="-457200">
              <a:buFont typeface="Symbol" pitchFamily="18" charset="2"/>
              <a:buAutoNum type="arabicPeriod"/>
            </a:pPr>
            <a:r>
              <a:rPr lang="ru-RU" dirty="0" smtClean="0"/>
              <a:t>Психологическая коррекция (методы </a:t>
            </a:r>
            <a:r>
              <a:rPr lang="ru-RU" dirty="0" err="1" smtClean="0"/>
              <a:t>арт-терапии</a:t>
            </a:r>
            <a:r>
              <a:rPr lang="ru-RU" dirty="0" smtClean="0"/>
              <a:t>, </a:t>
            </a:r>
            <a:r>
              <a:rPr lang="ru-RU" dirty="0" err="1" smtClean="0"/>
              <a:t>сказкотерапии</a:t>
            </a:r>
            <a:r>
              <a:rPr lang="ru-RU" dirty="0" smtClean="0"/>
              <a:t>, </a:t>
            </a:r>
            <a:r>
              <a:rPr lang="ru-RU" dirty="0" err="1" smtClean="0"/>
              <a:t>игротерапии</a:t>
            </a:r>
            <a:r>
              <a:rPr lang="ru-RU" dirty="0" smtClean="0"/>
              <a:t>)</a:t>
            </a:r>
          </a:p>
          <a:p>
            <a:pPr marL="457200" indent="-457200">
              <a:buAutoNum type="arabicPeriod"/>
            </a:pPr>
            <a:r>
              <a:rPr lang="ru-RU" dirty="0" smtClean="0"/>
              <a:t>Оценка динамики состояния ребенка (наблюдение, повторная диагностика)</a:t>
            </a:r>
          </a:p>
        </p:txBody>
      </p:sp>
    </p:spTree>
    <p:extLst>
      <p:ext uri="{BB962C8B-B14F-4D97-AF65-F5344CB8AC3E}">
        <p14:creationId xmlns:p14="http://schemas.microsoft.com/office/powerpoint/2010/main" xmlns="" val="390946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Программа коррекции страхов у дошкольников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/>
              <a:t>Цель программы</a:t>
            </a:r>
            <a:r>
              <a:rPr lang="ru-RU" i="1" dirty="0" smtClean="0"/>
              <a:t>: </a:t>
            </a:r>
            <a:r>
              <a:rPr lang="ru-RU" dirty="0" smtClean="0"/>
              <a:t>снижение интенсивности проявления детских страхов</a:t>
            </a:r>
          </a:p>
          <a:p>
            <a:pPr>
              <a:buNone/>
            </a:pPr>
            <a:r>
              <a:rPr lang="ru-RU" b="1" i="1" dirty="0" smtClean="0"/>
              <a:t>Задачи</a:t>
            </a:r>
            <a:r>
              <a:rPr lang="ru-RU" i="1" dirty="0" smtClean="0"/>
              <a:t>:</a:t>
            </a:r>
          </a:p>
          <a:p>
            <a:pPr lvl="0"/>
            <a:r>
              <a:rPr lang="ru-RU" dirty="0" smtClean="0"/>
              <a:t>Выявление и профилактика детских страхов;</a:t>
            </a:r>
          </a:p>
          <a:p>
            <a:pPr lvl="0"/>
            <a:r>
              <a:rPr lang="ru-RU" dirty="0" smtClean="0"/>
              <a:t>Повышение уверенности ребенка при преодолении страха;</a:t>
            </a:r>
          </a:p>
          <a:p>
            <a:pPr lvl="0"/>
            <a:r>
              <a:rPr lang="ru-RU" dirty="0" smtClean="0"/>
              <a:t>Развитие адекватных способов </a:t>
            </a:r>
            <a:r>
              <a:rPr lang="ru-RU" dirty="0" err="1" smtClean="0"/>
              <a:t>отреагирования</a:t>
            </a:r>
            <a:r>
              <a:rPr lang="ru-RU" dirty="0" smtClean="0"/>
              <a:t> страхов;</a:t>
            </a:r>
          </a:p>
          <a:p>
            <a:pPr lvl="0"/>
            <a:r>
              <a:rPr lang="ru-RU" dirty="0" smtClean="0"/>
              <a:t>Стабилизация эмоционального фона.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Ожидаемый результат: </a:t>
            </a:r>
            <a:endParaRPr lang="ru-RU" i="1" dirty="0" smtClean="0"/>
          </a:p>
          <a:p>
            <a:r>
              <a:rPr lang="ru-RU" dirty="0" smtClean="0"/>
              <a:t>Снижение интенсивности проявления детских страхов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работы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7" cy="51125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Сочинение сказки  </a:t>
            </a:r>
            <a:r>
              <a:rPr lang="ru-RU" dirty="0"/>
              <a:t>на тему </a:t>
            </a:r>
            <a:r>
              <a:rPr lang="ru-RU" dirty="0" smtClean="0"/>
              <a:t>страха. Завершение сказки победой главного героя над страхом.</a:t>
            </a:r>
          </a:p>
          <a:p>
            <a:r>
              <a:rPr lang="ru-RU" dirty="0" smtClean="0"/>
              <a:t>Выражение страхов посредством методов арт-терапии.</a:t>
            </a:r>
            <a:endParaRPr lang="ru-RU" dirty="0"/>
          </a:p>
          <a:p>
            <a:r>
              <a:rPr lang="ru-RU" dirty="0" smtClean="0"/>
              <a:t>Танцы: воздействие </a:t>
            </a:r>
            <a:r>
              <a:rPr lang="ru-RU" dirty="0"/>
              <a:t>музыки и </a:t>
            </a:r>
            <a:r>
              <a:rPr lang="ru-RU" dirty="0" smtClean="0"/>
              <a:t>движений </a:t>
            </a:r>
            <a:r>
              <a:rPr lang="ru-RU" dirty="0"/>
              <a:t>тела помогает ребенку отвлечься от страхов и тревоги.</a:t>
            </a:r>
          </a:p>
          <a:p>
            <a:r>
              <a:rPr lang="ru-RU" dirty="0" smtClean="0"/>
              <a:t>Разговор </a:t>
            </a:r>
            <a:r>
              <a:rPr lang="ru-RU" dirty="0"/>
              <a:t>с ребенком на волнующую его </a:t>
            </a:r>
            <a:r>
              <a:rPr lang="ru-RU" dirty="0" smtClean="0"/>
              <a:t>тему. Эффективен в возрасте 5-6 лет.</a:t>
            </a:r>
            <a:endParaRPr lang="ru-RU" dirty="0"/>
          </a:p>
          <a:p>
            <a:r>
              <a:rPr lang="ru-RU" dirty="0" smtClean="0"/>
              <a:t>Проигрывание травмирующей ситуации в игре. Предложение адекватного способа реагирования и проигрывания его.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74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Занятие: подробно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340768"/>
            <a:ext cx="7804389" cy="518457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Начало занятия. Приветствие, установление контакта. Беседа о страхе. </a:t>
            </a:r>
          </a:p>
          <a:p>
            <a:pPr lvl="0"/>
            <a:r>
              <a:rPr lang="ru-RU" b="1" dirty="0" smtClean="0"/>
              <a:t>Рисуночная терапия: отражение наиболее ярких страхов в рисунках. Цель: коррекция страхов</a:t>
            </a:r>
          </a:p>
          <a:p>
            <a:r>
              <a:rPr lang="ru-RU" b="1" dirty="0" err="1" smtClean="0"/>
              <a:t>Сказкотерапия</a:t>
            </a:r>
            <a:r>
              <a:rPr lang="ru-RU" b="1" dirty="0" smtClean="0"/>
              <a:t>: Сказка «Котенок потерялся». Цель: Осознание чувства напряжения и расслабления</a:t>
            </a:r>
          </a:p>
          <a:p>
            <a:r>
              <a:rPr lang="ru-RU" b="1" dirty="0" smtClean="0"/>
              <a:t>Упражнение «Мимическая гимнастика». Цель: развитие умения распознавать и выражать эмоции</a:t>
            </a:r>
          </a:p>
          <a:p>
            <a:r>
              <a:rPr lang="ru-RU" b="1" dirty="0" err="1" smtClean="0"/>
              <a:t>Психогимнастика</a:t>
            </a:r>
            <a:r>
              <a:rPr lang="ru-RU" b="1" dirty="0" smtClean="0"/>
              <a:t> «Спаси птенца». Цель: Ознакомление с методами </a:t>
            </a:r>
            <a:r>
              <a:rPr lang="ru-RU" b="1" dirty="0" err="1" smtClean="0"/>
              <a:t>саморегуляции</a:t>
            </a:r>
            <a:endParaRPr lang="ru-RU" b="1" dirty="0" smtClean="0"/>
          </a:p>
          <a:p>
            <a:pPr lvl="0"/>
            <a:r>
              <a:rPr lang="ru-RU" b="1" dirty="0" smtClean="0"/>
              <a:t>Релаксационное упражнение «Плывем в облаках». Цель: релаксация и развитие воображения</a:t>
            </a:r>
          </a:p>
          <a:p>
            <a:pPr lvl="0"/>
            <a:r>
              <a:rPr lang="ru-RU" b="1" dirty="0" smtClean="0"/>
              <a:t>Рефлексия. Завершение занятия.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77</TotalTime>
  <Words>528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Психологическая коррекция страхов детей дошкольного возраста как аспект здоровьесберегающего образовательного пространства</vt:lpstr>
      <vt:lpstr>Актуальность проблемы</vt:lpstr>
      <vt:lpstr>Тревожность и страхи </vt:lpstr>
      <vt:lpstr>Какие они, тревожные дети?</vt:lpstr>
      <vt:lpstr>Как  возникают детские   страхи:</vt:lpstr>
      <vt:lpstr>План работы с детьми, имеющими повышенную тревожность и страхи</vt:lpstr>
      <vt:lpstr>Программа коррекции страхов у дошкольников</vt:lpstr>
      <vt:lpstr>Методы работы</vt:lpstr>
      <vt:lpstr>Занятие: подробно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коррекция страхов детей дошкольного возраста как аспект здоровьесберегающего образовательного пространства</dc:title>
  <dc:creator>user</dc:creator>
  <cp:lastModifiedBy>DsOldComp</cp:lastModifiedBy>
  <cp:revision>11</cp:revision>
  <dcterms:created xsi:type="dcterms:W3CDTF">2016-10-19T08:48:36Z</dcterms:created>
  <dcterms:modified xsi:type="dcterms:W3CDTF">2016-11-21T05:20:33Z</dcterms:modified>
</cp:coreProperties>
</file>