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78" r:id="rId5"/>
    <p:sldId id="266" r:id="rId6"/>
    <p:sldId id="258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303" r:id="rId15"/>
    <p:sldId id="259" r:id="rId16"/>
    <p:sldId id="280" r:id="rId17"/>
    <p:sldId id="281" r:id="rId18"/>
    <p:sldId id="283" r:id="rId19"/>
    <p:sldId id="282" r:id="rId20"/>
    <p:sldId id="286" r:id="rId21"/>
    <p:sldId id="271" r:id="rId22"/>
    <p:sldId id="291" r:id="rId23"/>
    <p:sldId id="273" r:id="rId24"/>
    <p:sldId id="289" r:id="rId25"/>
    <p:sldId id="304" r:id="rId26"/>
    <p:sldId id="285" r:id="rId27"/>
    <p:sldId id="292" r:id="rId28"/>
    <p:sldId id="293" r:id="rId29"/>
    <p:sldId id="294" r:id="rId30"/>
    <p:sldId id="296" r:id="rId31"/>
    <p:sldId id="297" r:id="rId32"/>
    <p:sldId id="267" r:id="rId33"/>
    <p:sldId id="288" r:id="rId34"/>
    <p:sldId id="274" r:id="rId35"/>
    <p:sldId id="299" r:id="rId36"/>
    <p:sldId id="276" r:id="rId37"/>
    <p:sldId id="301" r:id="rId38"/>
    <p:sldId id="30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487"/>
    <a:srgbClr val="FF3300"/>
    <a:srgbClr val="4319F3"/>
    <a:srgbClr val="16F661"/>
    <a:srgbClr val="9900FF"/>
    <a:srgbClr val="FF00FF"/>
    <a:srgbClr val="EC20D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3000"/>
                    <a:satMod val="165000"/>
                  </a:schemeClr>
                </a:gs>
                <a:gs pos="30000">
                  <a:schemeClr val="accent1">
                    <a:shade val="58000"/>
                    <a:satMod val="165000"/>
                  </a:schemeClr>
                </a:gs>
                <a:gs pos="75000">
                  <a:schemeClr val="accent1">
                    <a:shade val="30000"/>
                    <a:satMod val="175000"/>
                  </a:schemeClr>
                </a:gs>
                <a:gs pos="100000">
                  <a:schemeClr val="accent1">
                    <a:shade val="15000"/>
                    <a:satMod val="175000"/>
                  </a:scheme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chemeClr val="tx1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c:spPr>
          <c:dPt>
            <c:idx val="0"/>
            <c:spPr>
              <a:solidFill>
                <a:srgbClr val="FF3300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Pt>
            <c:idx val="1"/>
            <c:spPr>
              <a:solidFill>
                <a:srgbClr val="00B050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Pt>
            <c:idx val="2"/>
            <c:spPr>
              <a:solidFill>
                <a:srgbClr val="FF00FF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Pt>
            <c:idx val="3"/>
            <c:spPr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Pt>
            <c:idx val="4"/>
            <c:spPr>
              <a:solidFill>
                <a:srgbClr val="9900FF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Pt>
            <c:idx val="5"/>
            <c:spPr>
              <a:solidFill>
                <a:srgbClr val="4319F3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Lbls>
            <c:dLblPos val="inEnd"/>
            <c:showVal val="1"/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83</c:v>
                </c:pt>
                <c:pt idx="1">
                  <c:v>16</c:v>
                </c:pt>
                <c:pt idx="2">
                  <c:v>13</c:v>
                </c:pt>
                <c:pt idx="3">
                  <c:v>53</c:v>
                </c:pt>
                <c:pt idx="4">
                  <c:v>30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axId val="67123840"/>
        <c:axId val="67138304"/>
      </c:barChart>
      <c:catAx>
        <c:axId val="67123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Категории педагогов</a:t>
                </a:r>
                <a:endParaRPr lang="ru-RU" dirty="0"/>
              </a:p>
            </c:rich>
          </c:tx>
          <c:layout/>
        </c:title>
        <c:tickLblPos val="nextTo"/>
        <c:crossAx val="67138304"/>
        <c:crosses val="autoZero"/>
        <c:auto val="1"/>
        <c:lblAlgn val="ctr"/>
        <c:lblOffset val="100"/>
      </c:catAx>
      <c:valAx>
        <c:axId val="67138304"/>
        <c:scaling>
          <c:orientation val="minMax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Процентное соотношение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671238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083839086537339"/>
          <c:y val="5.0366504221567132E-2"/>
          <c:w val="0.66214572349885537"/>
          <c:h val="0.8223803220825061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младш.</c:v>
                </c:pt>
              </c:strCache>
            </c:strRef>
          </c:tx>
          <c:spPr>
            <a:ln>
              <a:solidFill>
                <a:srgbClr val="9900FF"/>
              </a:solidFill>
            </a:ln>
          </c:spPr>
          <c:marker>
            <c:spPr>
              <a:solidFill>
                <a:srgbClr val="9900FF"/>
              </a:solidFill>
              <a:ln>
                <a:solidFill>
                  <a:srgbClr val="9900FF"/>
                </a:solidFill>
              </a:ln>
            </c:spPr>
          </c:marker>
          <c:dLbls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3 квартал</c:v>
                </c:pt>
                <c:pt idx="1">
                  <c:v>4 квартал</c:v>
                </c:pt>
                <c:pt idx="2">
                  <c:v>1 квартал</c:v>
                </c:pt>
                <c:pt idx="3">
                  <c:v>2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3.4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 младшая</c:v>
                </c:pt>
              </c:strCache>
            </c:strRef>
          </c:tx>
          <c:spPr>
            <a:ln>
              <a:solidFill>
                <a:srgbClr val="EC20D4"/>
              </a:solidFill>
            </a:ln>
          </c:spPr>
          <c:marker>
            <c:spPr>
              <a:solidFill>
                <a:srgbClr val="EC20D4"/>
              </a:solidFill>
              <a:ln>
                <a:solidFill>
                  <a:srgbClr val="EC20D4"/>
                </a:solidFill>
              </a:ln>
            </c:spPr>
          </c:marker>
          <c:dLbls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3 квартал</c:v>
                </c:pt>
                <c:pt idx="1">
                  <c:v>4 квартал</c:v>
                </c:pt>
                <c:pt idx="2">
                  <c:v>1 квартал</c:v>
                </c:pt>
                <c:pt idx="3">
                  <c:v>2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1.7</c:v>
                </c:pt>
                <c:pt idx="1">
                  <c:v>3.1</c:v>
                </c:pt>
                <c:pt idx="2">
                  <c:v>4.2</c:v>
                </c:pt>
                <c:pt idx="3">
                  <c:v>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</c:v>
                </c:pt>
              </c:strCache>
            </c:strRef>
          </c:tx>
          <c:spPr>
            <a:ln>
              <a:solidFill>
                <a:srgbClr val="4319F3"/>
              </a:solidFill>
            </a:ln>
          </c:spPr>
          <c:marker>
            <c:spPr>
              <a:solidFill>
                <a:srgbClr val="4319F3"/>
              </a:solidFill>
              <a:ln>
                <a:solidFill>
                  <a:srgbClr val="4319F3"/>
                </a:solidFill>
              </a:ln>
            </c:spPr>
          </c:marker>
          <c:dLbls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3 квартал</c:v>
                </c:pt>
                <c:pt idx="1">
                  <c:v>4 квартал</c:v>
                </c:pt>
                <c:pt idx="2">
                  <c:v>1 квартал</c:v>
                </c:pt>
                <c:pt idx="3">
                  <c:v>2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2.5</c:v>
                </c:pt>
                <c:pt idx="3">
                  <c:v>2.6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старшая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33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3 квартал</c:v>
                </c:pt>
                <c:pt idx="1">
                  <c:v>4 квартал</c:v>
                </c:pt>
                <c:pt idx="2">
                  <c:v>1 квартал</c:v>
                </c:pt>
                <c:pt idx="3">
                  <c:v>2 квартал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1.4</c:v>
                </c:pt>
                <c:pt idx="1">
                  <c:v>2.6</c:v>
                </c:pt>
                <c:pt idx="2">
                  <c:v>2.6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подгот.гр</c:v>
                </c:pt>
              </c:strCache>
            </c:strRef>
          </c:tx>
          <c:spPr>
            <a:ln>
              <a:solidFill>
                <a:srgbClr val="8C4487"/>
              </a:solidFill>
            </a:ln>
          </c:spPr>
          <c:marker>
            <c:spPr>
              <a:solidFill>
                <a:srgbClr val="8C4487"/>
              </a:solidFill>
              <a:ln>
                <a:solidFill>
                  <a:srgbClr val="8C4487"/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3 квартал</c:v>
                </c:pt>
                <c:pt idx="1">
                  <c:v>4 квартал</c:v>
                </c:pt>
                <c:pt idx="2">
                  <c:v>1 квартал</c:v>
                </c:pt>
                <c:pt idx="3">
                  <c:v>2 квартал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1.7</c:v>
                </c:pt>
                <c:pt idx="1">
                  <c:v>2.2999999999999998</c:v>
                </c:pt>
                <c:pt idx="2">
                  <c:v>2</c:v>
                </c:pt>
                <c:pt idx="3">
                  <c:v>2.1</c:v>
                </c:pt>
              </c:numCache>
            </c:numRef>
          </c:val>
        </c:ser>
        <c:dLbls>
          <c:showVal val="1"/>
        </c:dLbls>
        <c:marker val="1"/>
        <c:axId val="86941056"/>
        <c:axId val="86983808"/>
      </c:lineChart>
      <c:catAx>
        <c:axId val="86941056"/>
        <c:scaling>
          <c:orientation val="minMax"/>
        </c:scaling>
        <c:axPos val="b"/>
        <c:majorGridlines/>
        <c:minorGridlines/>
        <c:tickLblPos val="nextTo"/>
        <c:crossAx val="86983808"/>
        <c:crosses val="autoZero"/>
        <c:auto val="1"/>
        <c:lblAlgn val="ctr"/>
        <c:lblOffset val="100"/>
      </c:catAx>
      <c:valAx>
        <c:axId val="86983808"/>
        <c:scaling>
          <c:orientation val="minMax"/>
        </c:scaling>
        <c:axPos val="l"/>
        <c:majorGridlines>
          <c:spPr>
            <a:ln w="12700" cap="flat" cmpd="sng" algn="ctr">
              <a:solidFill>
                <a:schemeClr val="accent1">
                  <a:shade val="70000"/>
                  <a:satMod val="150000"/>
                </a:scheme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</c:majorGridlines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ru-RU" sz="1600" b="1" dirty="0" smtClean="0"/>
                  <a:t>Индекс    здоровья </a:t>
                </a:r>
                <a:endParaRPr lang="ru-RU" sz="1600" b="1" dirty="0"/>
              </a:p>
            </c:rich>
          </c:tx>
          <c:layout>
            <c:manualLayout>
              <c:xMode val="edge"/>
              <c:yMode val="edge"/>
              <c:x val="2.501053116340635E-2"/>
              <c:y val="0.22327059632614038"/>
            </c:manualLayout>
          </c:layout>
        </c:title>
        <c:numFmt formatCode="General" sourceLinked="1"/>
        <c:tickLblPos val="nextTo"/>
        <c:crossAx val="86941056"/>
        <c:crosses val="autoZero"/>
        <c:crossBetween val="between"/>
      </c:valAx>
      <c:spPr>
        <a:ln>
          <a:solidFill>
            <a:srgbClr val="9900FF"/>
          </a:solidFill>
        </a:ln>
      </c:spPr>
    </c:plotArea>
    <c:legend>
      <c:legendPos val="r"/>
      <c:layout>
        <c:manualLayout>
          <c:xMode val="edge"/>
          <c:yMode val="edge"/>
          <c:x val="0.79708203309878412"/>
          <c:y val="6.9148326487643861E-3"/>
          <c:w val="0.2029179669012163"/>
          <c:h val="0.387432271073725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3501008"/>
            <a:ext cx="6172200" cy="31131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Публичный доклад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«Результаты деятельности муниципального дошкольного образовательного учреждения «Детский сад № 226»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за 2016 – 2017 учебный год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Адрес: 150040,  г. Ярославль,</a:t>
            </a:r>
            <a:br>
              <a:rPr lang="ru-RU" sz="2200" dirty="0" smtClean="0"/>
            </a:br>
            <a:r>
              <a:rPr lang="ru-RU" sz="2200" dirty="0" smtClean="0"/>
              <a:t>ул. Победы д. 26а</a:t>
            </a:r>
            <a:br>
              <a:rPr lang="ru-RU" sz="2200" dirty="0" smtClean="0"/>
            </a:br>
            <a:r>
              <a:rPr lang="ru-RU" sz="2200" dirty="0" smtClean="0"/>
              <a:t>Тел.: 8(4852) 73-85-37</a:t>
            </a:r>
            <a:br>
              <a:rPr lang="ru-RU" sz="2200" dirty="0" smtClean="0"/>
            </a:br>
            <a:r>
              <a:rPr lang="ru-RU" sz="2200" dirty="0" smtClean="0"/>
              <a:t>Факс: 8(4852) 73-85-37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76864" cy="63408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1 корпус – подготовительная группа</a:t>
            </a:r>
            <a:endParaRPr lang="ru-RU" dirty="0"/>
          </a:p>
        </p:txBody>
      </p:sp>
      <p:pic>
        <p:nvPicPr>
          <p:cNvPr id="4" name="Picture 4" descr="F:\РППС ФОТО 2\природы и экс\IMG_22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РППС ФОТО 2\книжный\IMG_20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268760"/>
            <a:ext cx="2192802" cy="337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Пользователь\Desktop\121___09\IMG_41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1484784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F:\РППС ФОТО 2\констр\IMG_20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5085184"/>
            <a:ext cx="2745866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Мои документы\ОБРАЗОВАНИЕ\РППС\фото РППС октябрь 16\122___10\IMG_43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645024"/>
            <a:ext cx="3888432" cy="2916324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Desktop\IMG_36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3429000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зал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F:\IMG_21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F:\IMG_21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941168"/>
            <a:ext cx="2232248" cy="167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Мои документы\Фотографии\дети  2016г\1589_w220_h2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2636912"/>
            <a:ext cx="2064229" cy="154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и документы\ВОСПИТАННИКИ\Фотографии\НГ 2016-17\IMG_5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692696"/>
            <a:ext cx="1656184" cy="180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Мои документы\Фотографии\8 марта 2016\IMG_293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4160394"/>
            <a:ext cx="1728192" cy="250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зал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user\Desktop\Фото групп октябрь 2015\Спортивный зал октябрь 2015\IMG_2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24744"/>
            <a:ext cx="720079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mdou226.edu.yar.ru/_gallery_119/img_4930_w360_h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404664"/>
            <a:ext cx="2745212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Пользователь\Desktop\DSC_0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052736"/>
            <a:ext cx="2520280" cy="167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Кабинеты специалистов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Мои документы\ОБРАЗОВАНИЕ\РППС\фото РППС октябрь 16\122___10\IMG_43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3933056"/>
            <a:ext cx="3659899" cy="2744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Пользователь\Desktop\IMG_59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369641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F:\уголки сортировка\Кабинет специалистов\IMG_12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293096"/>
            <a:ext cx="3744416" cy="24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Мои документы\ОБРАЗОВАНИЕ\РППС\фото РППС октябрь 16\122___10\IMG_43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2420888"/>
            <a:ext cx="3323861" cy="2492896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IMG_348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836712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dirty="0" err="1" smtClean="0"/>
              <a:t>Психолого</a:t>
            </a:r>
            <a:r>
              <a:rPr lang="ru-RU" dirty="0" smtClean="0"/>
              <a:t> – </a:t>
            </a:r>
            <a:r>
              <a:rPr lang="ru-RU" dirty="0" err="1" smtClean="0"/>
              <a:t>медико</a:t>
            </a:r>
            <a:r>
              <a:rPr lang="ru-RU" dirty="0" smtClean="0"/>
              <a:t> – педагогическая  служба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Специалисты</a:t>
            </a:r>
          </a:p>
          <a:p>
            <a:r>
              <a:rPr lang="ru-RU" dirty="0" smtClean="0"/>
              <a:t>Учитель – логопед </a:t>
            </a:r>
            <a:r>
              <a:rPr lang="ru-RU" dirty="0" err="1" smtClean="0"/>
              <a:t>Каменщикова</a:t>
            </a:r>
            <a:r>
              <a:rPr lang="ru-RU" dirty="0" smtClean="0"/>
              <a:t> Лариса Павловна, высшее образование, высшая категория</a:t>
            </a:r>
          </a:p>
          <a:p>
            <a:r>
              <a:rPr lang="ru-RU" dirty="0" smtClean="0"/>
              <a:t>Учитель – логопед Куприянова Наталья Валентиновна, высшее </a:t>
            </a:r>
          </a:p>
          <a:p>
            <a:pPr>
              <a:buNone/>
            </a:pPr>
            <a:r>
              <a:rPr lang="ru-RU" dirty="0" smtClean="0"/>
              <a:t>образование</a:t>
            </a:r>
          </a:p>
          <a:p>
            <a:r>
              <a:rPr lang="ru-RU" dirty="0" smtClean="0"/>
              <a:t>Педагог – психолог Кутузова</a:t>
            </a:r>
          </a:p>
          <a:p>
            <a:pPr>
              <a:buNone/>
            </a:pPr>
            <a:r>
              <a:rPr lang="ru-RU" dirty="0" smtClean="0"/>
              <a:t> Анастасия Борисовна, высшее </a:t>
            </a:r>
          </a:p>
          <a:p>
            <a:pPr>
              <a:buNone/>
            </a:pPr>
            <a:r>
              <a:rPr lang="ru-RU" dirty="0" smtClean="0"/>
              <a:t>образование</a:t>
            </a:r>
          </a:p>
        </p:txBody>
      </p:sp>
      <p:pic>
        <p:nvPicPr>
          <p:cNvPr id="4" name="Picture 7" descr="F:\уголки сортировка\Кабинет специалистов\IMG_12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825044"/>
            <a:ext cx="3477757" cy="260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2 корпус</a:t>
            </a:r>
            <a:br>
              <a:rPr lang="ru-RU" dirty="0" smtClean="0"/>
            </a:br>
            <a:r>
              <a:rPr lang="ru-RU" dirty="0" smtClean="0"/>
              <a:t>1 младшая группа</a:t>
            </a:r>
            <a:endParaRPr lang="ru-RU" dirty="0"/>
          </a:p>
        </p:txBody>
      </p:sp>
      <p:pic>
        <p:nvPicPr>
          <p:cNvPr id="5" name="Picture 2" descr="C:\Users\Пользователь\Desktop\сентябрь\DSC09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04664"/>
            <a:ext cx="4104456" cy="2747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Пользователь\Desktop\сентябрь\DSC0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501008"/>
            <a:ext cx="3846013" cy="2574605"/>
          </a:xfrm>
          <a:prstGeom prst="rect">
            <a:avLst/>
          </a:prstGeom>
          <a:noFill/>
        </p:spPr>
      </p:pic>
      <p:pic>
        <p:nvPicPr>
          <p:cNvPr id="7" name="Picture 4" descr="C:\Users\Пользователь\Desktop\сентябрь\DSC096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556792"/>
            <a:ext cx="2801619" cy="1875464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сентябрь\DSC096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717032"/>
            <a:ext cx="3589214" cy="240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962672" cy="1584176"/>
          </a:xfrm>
        </p:spPr>
        <p:txBody>
          <a:bodyPr/>
          <a:lstStyle/>
          <a:p>
            <a:r>
              <a:rPr lang="ru-RU" dirty="0" smtClean="0"/>
              <a:t>2 младшая     </a:t>
            </a:r>
            <a:br>
              <a:rPr lang="ru-RU" dirty="0" smtClean="0"/>
            </a:br>
            <a:r>
              <a:rPr lang="ru-RU" dirty="0" smtClean="0"/>
              <a:t>             группа</a:t>
            </a:r>
            <a:endParaRPr lang="ru-RU" dirty="0"/>
          </a:p>
        </p:txBody>
      </p:sp>
      <p:pic>
        <p:nvPicPr>
          <p:cNvPr id="6" name="Picture 2" descr="C:\Users\Пользователь\Desktop\сентябрь\DSC09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140968"/>
            <a:ext cx="5060826" cy="3387826"/>
          </a:xfrm>
          <a:prstGeom prst="rect">
            <a:avLst/>
          </a:prstGeom>
          <a:noFill/>
        </p:spPr>
      </p:pic>
      <p:pic>
        <p:nvPicPr>
          <p:cNvPr id="7" name="Picture 5" descr="C:\Users\Пользователь\Desktop\сентябрь\DSC096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76672"/>
            <a:ext cx="5334744" cy="3571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4" name="Picture 2" descr="C:\Users\Пользователь\Desktop\сентябрь\DSC096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7272808" cy="4868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сентябрь\DSC09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933056"/>
            <a:ext cx="3823466" cy="2559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19F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Пользователь\Desktop\сентябрь\DSC09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789040"/>
            <a:ext cx="387243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Пользователь\Desktop\сентябрь\DSC096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9700" y="116632"/>
            <a:ext cx="419513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Пользователь\Desktop\сентябрь\DSC095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88640"/>
            <a:ext cx="3836870" cy="2568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5" descr="C:\Users\Пользователь\Desktop\сентябрь\DSC096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2204864"/>
            <a:ext cx="408756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6F66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ентябрь\DSC096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260648"/>
            <a:ext cx="4201175" cy="2812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Пользователь\Desktop\сентябрь\DSC096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2636912"/>
            <a:ext cx="5544616" cy="371168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3744416" cy="1143000"/>
          </a:xfrm>
        </p:spPr>
        <p:txBody>
          <a:bodyPr/>
          <a:lstStyle/>
          <a:p>
            <a:r>
              <a:rPr lang="ru-RU" dirty="0" smtClean="0"/>
              <a:t>Старшая  группа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476672"/>
            <a:ext cx="7704856" cy="2592288"/>
          </a:xfrm>
        </p:spPr>
        <p:txBody>
          <a:bodyPr/>
          <a:lstStyle/>
          <a:p>
            <a:pPr algn="just"/>
            <a:r>
              <a:rPr lang="ru-RU" sz="2000" i="1" dirty="0" smtClean="0"/>
              <a:t>01.07.2016 года муниципальное дошкольное образовательное учреждение «Детский сад № 226»   реорганизовано  в форме присоединения  к нему муниципального дошкольного образовательного учреждения «Детский сад № 169», в соответствии с Постановлением мэрии города Ярославля от 18.02.2016 г. № 183  «О реорганизации муниципального дошкольного образовательного учреждения «Детский сад № 226».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96952"/>
            <a:ext cx="4104456" cy="3528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789040"/>
            <a:ext cx="396044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  2 корпус</a:t>
            </a:r>
            <a:endParaRPr lang="ru-RU" dirty="0"/>
          </a:p>
        </p:txBody>
      </p:sp>
      <p:pic>
        <p:nvPicPr>
          <p:cNvPr id="1026" name="Picture 2" descr="C:\Users\Пользователь\Desktop\IMG_63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140968"/>
            <a:ext cx="3760223" cy="3168352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2 корпу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933056"/>
            <a:ext cx="365729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976664" cy="2304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</a:t>
            </a:r>
            <a:r>
              <a:rPr lang="ru-RU" sz="3200" b="1" dirty="0" smtClean="0"/>
              <a:t>одготовительная </a:t>
            </a:r>
            <a:br>
              <a:rPr lang="ru-RU" sz="3200" b="1" dirty="0" smtClean="0"/>
            </a:br>
            <a:r>
              <a:rPr lang="ru-RU" sz="3200" b="1" dirty="0" smtClean="0"/>
              <a:t>к школе </a:t>
            </a:r>
            <a:br>
              <a:rPr lang="ru-RU" sz="3200" b="1" dirty="0" smtClean="0"/>
            </a:br>
            <a:r>
              <a:rPr lang="ru-RU" sz="3200" b="1" dirty="0" smtClean="0"/>
              <a:t>группа</a:t>
            </a:r>
            <a:br>
              <a:rPr lang="ru-RU" sz="3200" b="1" dirty="0" smtClean="0"/>
            </a:br>
            <a:endParaRPr lang="ru-RU" dirty="0"/>
          </a:p>
        </p:txBody>
      </p:sp>
      <p:pic>
        <p:nvPicPr>
          <p:cNvPr id="4" name="Picture 3" descr="C:\Users\Пользователь\Desktop\сентябрь\DSC09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140968"/>
            <a:ext cx="5276850" cy="353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C:\Users\Пользователь\Desktop\сентябрь\DSC096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980728"/>
            <a:ext cx="4896544" cy="3277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1143000"/>
          </a:xfrm>
        </p:spPr>
        <p:txBody>
          <a:bodyPr/>
          <a:lstStyle/>
          <a:p>
            <a:r>
              <a:rPr lang="ru-RU" dirty="0" smtClean="0"/>
              <a:t>Участие воспитанников в конкурсах и интеллектуальных турнирах</a:t>
            </a:r>
            <a:endParaRPr lang="ru-RU" dirty="0"/>
          </a:p>
        </p:txBody>
      </p:sp>
      <p:pic>
        <p:nvPicPr>
          <p:cNvPr id="4098" name="Picture 2" descr="http://mdou226.edu.yar.ru/_gallery_120/019_w360_h3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2112459" cy="2924944"/>
          </a:xfrm>
          <a:prstGeom prst="rect">
            <a:avLst/>
          </a:prstGeom>
          <a:noFill/>
        </p:spPr>
      </p:pic>
      <p:pic>
        <p:nvPicPr>
          <p:cNvPr id="4100" name="Picture 4" descr="http://mdou226.edu.yar.ru/_gallery_120/003_w360_h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700808"/>
            <a:ext cx="2112460" cy="2924944"/>
          </a:xfrm>
          <a:prstGeom prst="rect">
            <a:avLst/>
          </a:prstGeom>
          <a:noFill/>
        </p:spPr>
      </p:pic>
      <p:pic>
        <p:nvPicPr>
          <p:cNvPr id="4102" name="Picture 6" descr="http://mdou226.edu.yar.ru/_gallery_120/022_w360_h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340768"/>
            <a:ext cx="2268477" cy="3140968"/>
          </a:xfrm>
          <a:prstGeom prst="rect">
            <a:avLst/>
          </a:prstGeom>
          <a:noFill/>
        </p:spPr>
      </p:pic>
      <p:pic>
        <p:nvPicPr>
          <p:cNvPr id="4104" name="Picture 8" descr="http://mdou226.edu.yar.ru/_gallery_120/042_w360_h3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908720"/>
            <a:ext cx="1951031" cy="2701429"/>
          </a:xfrm>
          <a:prstGeom prst="rect">
            <a:avLst/>
          </a:prstGeom>
          <a:noFill/>
        </p:spPr>
      </p:pic>
      <p:pic>
        <p:nvPicPr>
          <p:cNvPr id="4106" name="Picture 10" descr="http://mdou226.edu.yar.ru/_gallery_120/diplom_uchastnika_1668_w360_h3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4725144"/>
            <a:ext cx="2819049" cy="1996827"/>
          </a:xfrm>
          <a:prstGeom prst="rect">
            <a:avLst/>
          </a:prstGeom>
          <a:noFill/>
        </p:spPr>
      </p:pic>
      <p:pic>
        <p:nvPicPr>
          <p:cNvPr id="4108" name="Picture 12" descr="http://mdou226.edu.yar.ru/_gallery_120/kapustina_veronika_w360_h36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3789040"/>
            <a:ext cx="1944215" cy="2744774"/>
          </a:xfrm>
          <a:prstGeom prst="rect">
            <a:avLst/>
          </a:prstGeom>
          <a:noFill/>
        </p:spPr>
      </p:pic>
      <p:pic>
        <p:nvPicPr>
          <p:cNvPr id="4110" name="Picture 14" descr="http://mdou226.edu.yar.ru/_gallery_120/010_w360_h36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4293096"/>
            <a:ext cx="1728192" cy="2392881"/>
          </a:xfrm>
          <a:prstGeom prst="rect">
            <a:avLst/>
          </a:prstGeom>
          <a:noFill/>
        </p:spPr>
      </p:pic>
      <p:pic>
        <p:nvPicPr>
          <p:cNvPr id="4112" name="Picture 16" descr="http://mdou226.edu.yar.ru/_gallery_120/001_w360_h36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6056" y="4437112"/>
            <a:ext cx="1500533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Тематические конкурсы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D:\Мои документы\ВОСПИТАННИКИ\конкурсы\пасха 2017\IMG_58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628800"/>
            <a:ext cx="2819805" cy="2114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988" name="Picture 4" descr="http://mdou226.edu.yar.ru/_news_/1991dsc04321_-_kopiya_w300_h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980728"/>
            <a:ext cx="28479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990" name="Picture 6" descr="http://mdou226.edu.yar.ru/_gallery_97/goryishina_veronika_w360_h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3140968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992" name="Picture 8" descr="http://mdou226.edu.yar.ru/_news_/1417img_2021_w300_h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476672"/>
            <a:ext cx="2160240" cy="2198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994" name="Picture 10" descr="http://mdou226.edu.yar.ru/_gallery_88/img_2005_w220_h2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22108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996" name="Picture 12" descr="D:\Мои документы\ВОСПИТАННИКИ\Фотографии\конкурс Пасха 2017\IMG_58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3284984"/>
            <a:ext cx="2477497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32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совместные праздники и мероприятия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льзователь\Desktop\IMG_59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581128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ользователь\Desktop\IMG_6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717032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Пользователь\Desktop\IMG_62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268760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Мои документы\ВОСПИТАННИКИ\Фотографии\пожарные 2017\IMG_57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096" y="1124744"/>
            <a:ext cx="2756487" cy="227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Мои документы\ВОСПИТАННИКИ\Фотографии\день космонавтики 2017\IMG_58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3356992"/>
            <a:ext cx="212658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Мои документы\ВОСПИТАННИКИ\Фотографии\8 марта 2017\IMG_546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5445224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D:\Мои документы\ВОСПИТАННИКИ\Фотографии\23 февраля и масленица 2017\IMG_525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1052736"/>
            <a:ext cx="208823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D:\Мои документы\ВОСПИТАННИКИ\Фотографии\23 февраля 2017 масленица\IMG_535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43608" y="3068960"/>
            <a:ext cx="2376264" cy="173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978896" cy="18653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</a:t>
            </a:r>
            <a:r>
              <a:rPr lang="ru-RU" sz="4000" dirty="0" smtClean="0"/>
              <a:t>ень открытых дверей</a:t>
            </a:r>
            <a:endParaRPr lang="ru-RU" sz="40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41552" y="2436449"/>
            <a:ext cx="2813484" cy="1883406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580112" y="332656"/>
            <a:ext cx="2909080" cy="194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Объект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988" y="4569492"/>
            <a:ext cx="2886388" cy="1932210"/>
          </a:xfrm>
          <a:prstGeom prst="rect">
            <a:avLst/>
          </a:prstGeom>
        </p:spPr>
      </p:pic>
      <p:pic>
        <p:nvPicPr>
          <p:cNvPr id="16" name="Объект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47664" y="4509120"/>
            <a:ext cx="3118165" cy="2087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Объект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1434" y="2346962"/>
            <a:ext cx="2947161" cy="19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8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_60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3059832" cy="229487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IMG_6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996952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Пользователь\Desktop\IMG_61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332656"/>
            <a:ext cx="3192355" cy="2394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Пользователь\Desktop\IMG_60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2924944"/>
            <a:ext cx="2771800" cy="2078850"/>
          </a:xfrm>
          <a:prstGeom prst="rect">
            <a:avLst/>
          </a:prstGeom>
          <a:noFill/>
        </p:spPr>
      </p:pic>
      <p:pic>
        <p:nvPicPr>
          <p:cNvPr id="11" name="Picture 5" descr="C:\Users\Пользователь\Desktop\IMG_60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1988840"/>
            <a:ext cx="2891813" cy="216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C:\Users\Пользователь\Desktop\IMG_604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4437112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Тематические занятия в детском саду, посвященные государственным праздникам</a:t>
            </a:r>
            <a:endParaRPr lang="ru-RU" sz="2400" b="1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4048" y="1268760"/>
            <a:ext cx="3219287" cy="2155059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1412776"/>
            <a:ext cx="3816424" cy="25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4293096"/>
            <a:ext cx="3322712" cy="2224294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46455" y="3573016"/>
            <a:ext cx="462540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10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4710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Традиционные праздники в детском саду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1556792"/>
            <a:ext cx="3586902" cy="2401149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556792"/>
            <a:ext cx="3574857" cy="239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64411" y="1083500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СМЕХА!</a:t>
            </a:r>
            <a:endParaRPr lang="ru-RU" dirty="0"/>
          </a:p>
        </p:txBody>
      </p:sp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4149080"/>
            <a:ext cx="3572738" cy="2391667"/>
          </a:xfrm>
          <a:prstGeom prst="rect">
            <a:avLst/>
          </a:prstGeom>
        </p:spPr>
      </p:pic>
      <p:pic>
        <p:nvPicPr>
          <p:cNvPr id="9" name="Объект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4221088"/>
            <a:ext cx="3312368" cy="2217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Карнавал для малышей 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908720"/>
            <a:ext cx="3466728" cy="232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19F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6016" y="692696"/>
            <a:ext cx="3758254" cy="2515855"/>
          </a:xfrm>
          <a:prstGeom prst="rect">
            <a:avLst/>
          </a:prstGeom>
        </p:spPr>
      </p:pic>
      <p:pic>
        <p:nvPicPr>
          <p:cNvPr id="9" name="Объект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9674" y="3861048"/>
            <a:ext cx="4038600" cy="2703525"/>
          </a:xfrm>
          <a:prstGeom prst="rect">
            <a:avLst/>
          </a:prstGeom>
        </p:spPr>
      </p:pic>
      <p:pic>
        <p:nvPicPr>
          <p:cNvPr id="10" name="Объект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3861048"/>
            <a:ext cx="4038600" cy="270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2144" y="3317848"/>
            <a:ext cx="671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Выпускной для самых старших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60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ru-RU" b="1" dirty="0" smtClean="0"/>
              <a:t>Новогодние утренники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268760"/>
            <a:ext cx="3611849" cy="2417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19F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60032" y="998872"/>
            <a:ext cx="3750568" cy="2510710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1" y="4138808"/>
            <a:ext cx="3598596" cy="2408977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3968" y="3717032"/>
            <a:ext cx="3710346" cy="248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19F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773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611560" y="1628800"/>
          <a:ext cx="48965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5508104" y="1844824"/>
            <a:ext cx="3096344" cy="40598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 1- педагоги с высшим образованием - 83%</a:t>
            </a:r>
          </a:p>
          <a:p>
            <a:pPr algn="just">
              <a:buNone/>
            </a:pPr>
            <a:r>
              <a:rPr lang="ru-RU" sz="1400" dirty="0" smtClean="0"/>
              <a:t> 2 - педагоги со среднем специальным образованием 16%</a:t>
            </a:r>
          </a:p>
          <a:p>
            <a:pPr algn="just">
              <a:buNone/>
            </a:pPr>
            <a:r>
              <a:rPr lang="ru-RU" sz="1400" dirty="0" smtClean="0"/>
              <a:t> 3 - педагоги с высшей категорией- 13%</a:t>
            </a:r>
          </a:p>
          <a:p>
            <a:pPr algn="just">
              <a:buNone/>
            </a:pPr>
            <a:r>
              <a:rPr lang="ru-RU" sz="1400" dirty="0" smtClean="0"/>
              <a:t> 4 -  педагоги с первой категорией – 53%</a:t>
            </a:r>
          </a:p>
          <a:p>
            <a:pPr algn="just">
              <a:buNone/>
            </a:pPr>
            <a:r>
              <a:rPr lang="ru-RU" sz="1400" dirty="0" smtClean="0"/>
              <a:t> 5 - молодые специалисты -30%</a:t>
            </a:r>
          </a:p>
          <a:p>
            <a:pPr algn="just">
              <a:buNone/>
            </a:pPr>
            <a:r>
              <a:rPr lang="ru-RU" sz="1400" dirty="0" smtClean="0"/>
              <a:t> 6  - студенты ЯГПУ им. </a:t>
            </a:r>
          </a:p>
          <a:p>
            <a:pPr algn="just">
              <a:buNone/>
            </a:pPr>
            <a:r>
              <a:rPr lang="ru-RU" sz="1400" dirty="0" smtClean="0"/>
              <a:t>К.Д. Ушинского - 7%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149817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Педагогический состав  </a:t>
            </a:r>
            <a:r>
              <a:rPr lang="ru-RU" sz="2800" dirty="0" smtClean="0"/>
              <a:t>– 34   педагога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Специалисты: музыкальный руководитель (3), инструктор физкультуры (2), учитель – логопед (3),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педагог - психолог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3234"/>
          </a:xfrm>
        </p:spPr>
        <p:txBody>
          <a:bodyPr>
            <a:normAutofit/>
          </a:bodyPr>
          <a:lstStyle/>
          <a:p>
            <a:r>
              <a:rPr lang="ru-RU" dirty="0" smtClean="0"/>
              <a:t>Женский день 8 марта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908720"/>
            <a:ext cx="3871733" cy="2591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8024" y="908720"/>
            <a:ext cx="3656597" cy="2447804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861048"/>
            <a:ext cx="3600400" cy="2410185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1960" y="3573016"/>
            <a:ext cx="3660158" cy="245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652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ru-RU" b="1" dirty="0" smtClean="0"/>
              <a:t>Масленица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268760"/>
            <a:ext cx="3608330" cy="2415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8024" y="983231"/>
            <a:ext cx="3606552" cy="241430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0521" y="3933056"/>
            <a:ext cx="3872272" cy="2143851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3645024"/>
            <a:ext cx="4038600" cy="270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616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r>
              <a:rPr lang="ru-RU" dirty="0" smtClean="0"/>
              <a:t>Дополнительные образовательные услуги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6" name="Picture 6" descr="http://mdou226.edu.yar.ru/_gallery_141/img_5964_w360_h3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789040"/>
            <a:ext cx="3467815" cy="2600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Пользователь\Desktop\IMG_62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933056"/>
            <a:ext cx="3011511" cy="225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mdou226.edu.yar.ru/_gallery_141/img_6014_w360_h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908720"/>
            <a:ext cx="3393887" cy="254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://mdou226.edu.yar.ru/_gallery_141/img_6037_w360_h3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980728"/>
            <a:ext cx="3166829" cy="2375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Пользователь\Desktop\IMG_35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278092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36827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Century" pitchFamily="18" charset="0"/>
              </a:rPr>
              <a:t/>
            </a:r>
            <a:br>
              <a:rPr lang="ru-RU" sz="2800" dirty="0" smtClean="0">
                <a:latin typeface="Century" pitchFamily="18" charset="0"/>
              </a:rPr>
            </a:br>
            <a:r>
              <a:rPr lang="ru-RU" sz="2800" dirty="0" smtClean="0">
                <a:latin typeface="Century" pitchFamily="18" charset="0"/>
              </a:rPr>
              <a:t/>
            </a:r>
            <a:br>
              <a:rPr lang="ru-RU" sz="2800" dirty="0" smtClean="0">
                <a:latin typeface="Century" pitchFamily="18" charset="0"/>
              </a:rPr>
            </a:br>
            <a:r>
              <a:rPr lang="ru-RU" sz="3100" dirty="0" smtClean="0"/>
              <a:t>Танцевальный кружок «Березка»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827584" y="4005064"/>
            <a:ext cx="4038600" cy="270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1484784"/>
            <a:ext cx="4038600" cy="270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peterburg2.ru/reimg/d34fb630313435b6d42f83d0660666faa6e649e600/Oec4c0tyFj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764704"/>
            <a:ext cx="3716412" cy="24776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0"/>
            <a:ext cx="412530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entury" pitchFamily="18" charset="0"/>
            </a:endParaRPr>
          </a:p>
          <a:p>
            <a:r>
              <a:rPr lang="ru-RU" sz="2500" cap="small" dirty="0" smtClean="0">
                <a:solidFill>
                  <a:srgbClr val="4E5B6F"/>
                </a:solidFill>
                <a:latin typeface="Century" pitchFamily="18" charset="0"/>
                <a:ea typeface="+mj-ea"/>
                <a:cs typeface="+mj-cs"/>
              </a:rPr>
              <a:t>Кружок « Шахматы»</a:t>
            </a:r>
          </a:p>
          <a:p>
            <a:endParaRPr lang="ru-RU" sz="2500" cap="small" dirty="0" smtClean="0">
              <a:solidFill>
                <a:srgbClr val="4E5B6F"/>
              </a:solidFill>
              <a:latin typeface="Century" pitchFamily="18" charset="0"/>
              <a:ea typeface="+mj-ea"/>
              <a:cs typeface="+mj-cs"/>
            </a:endParaRPr>
          </a:p>
          <a:p>
            <a:r>
              <a:rPr lang="ru-RU" sz="2500" cap="small" dirty="0" smtClean="0">
                <a:solidFill>
                  <a:srgbClr val="4E5B6F"/>
                </a:solidFill>
                <a:latin typeface="Century" pitchFamily="18" charset="0"/>
                <a:ea typeface="+mj-ea"/>
                <a:cs typeface="+mj-cs"/>
              </a:rPr>
              <a:t/>
            </a:r>
            <a:br>
              <a:rPr lang="ru-RU" sz="2500" cap="small" dirty="0" smtClean="0">
                <a:solidFill>
                  <a:srgbClr val="4E5B6F"/>
                </a:solidFill>
                <a:latin typeface="Century" pitchFamily="18" charset="0"/>
                <a:ea typeface="+mj-ea"/>
                <a:cs typeface="+mj-cs"/>
              </a:rPr>
            </a:br>
            <a:endParaRPr lang="ru-RU" dirty="0">
              <a:latin typeface="Century" pitchFamily="18" charset="0"/>
            </a:endParaRPr>
          </a:p>
        </p:txBody>
      </p:sp>
      <p:pic>
        <p:nvPicPr>
          <p:cNvPr id="1030" name="Picture 6" descr="http://wikiclipart.com/wp-content/uploads/2017/07/English-class-missdebengclass-twitter-clipart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3501008"/>
            <a:ext cx="2842779" cy="291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30___07\IMG_63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221088"/>
            <a:ext cx="2435763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ользователь\Desktop\130___07\IMG_63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196752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Благоустройство и озеленение территории ДОУ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C:\Users\Пользователь\Desktop\130___07\IMG_63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717032"/>
            <a:ext cx="2699792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Пользователь\Desktop\130___07\IMG_63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196752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23728" y="3645024"/>
          <a:ext cx="367240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 descr="C:\Users\Пользователь\Desktop\130___07\IMG_63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3759930"/>
            <a:ext cx="3528392" cy="247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esktop\сентябрь\DSC09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88640"/>
            <a:ext cx="2882987" cy="1929934"/>
          </a:xfrm>
          <a:prstGeom prst="rect">
            <a:avLst/>
          </a:prstGeom>
          <a:noFill/>
        </p:spPr>
      </p:pic>
      <p:pic>
        <p:nvPicPr>
          <p:cNvPr id="14341" name="Picture 5" descr="C:\Users\Пользователь\Desktop\сентябрь\DSC096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852936"/>
            <a:ext cx="408756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Users\Пользователь\Desktop\сентябрь\DSC096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348880"/>
            <a:ext cx="3709745" cy="248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1187624" y="404664"/>
            <a:ext cx="3312368" cy="2217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19F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4008" y="4355582"/>
            <a:ext cx="3456384" cy="2313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19F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фото спорт участок\IMG_19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24744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Пользователь\Desktop\фото спорт участок\IMG_19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83671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Пользователь\Desktop\фото спорт участок\107___07\IMG_14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1556792"/>
            <a:ext cx="316835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Пользователь\Desktop\фото спорт участок\107___07\IMG_14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3933056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Пользователь\Desktop\фото спорт участок\107___07\IMG_1445.JPG"/>
          <p:cNvPicPr>
            <a:picLocks noChangeAspect="1" noChangeArrowheads="1"/>
          </p:cNvPicPr>
          <p:nvPr/>
        </p:nvPicPr>
        <p:blipFill>
          <a:blip r:embed="rId6" cstate="email"/>
          <a:srcRect b="-938"/>
          <a:stretch>
            <a:fillRect/>
          </a:stretch>
        </p:blipFill>
        <p:spPr bwMode="auto">
          <a:xfrm>
            <a:off x="5076056" y="3861048"/>
            <a:ext cx="3024336" cy="275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166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Физкультурная площадка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песочницы на всех участках</a:t>
            </a:r>
            <a:endParaRPr lang="ru-RU" dirty="0"/>
          </a:p>
        </p:txBody>
      </p:sp>
      <p:pic>
        <p:nvPicPr>
          <p:cNvPr id="15362" name="Picture 2" descr="C:\Users\Пользователь\Desktop\сентябрь\DSC09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3933056"/>
            <a:ext cx="4038600" cy="270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Пользователь\Desktop\сентябрь\DSC09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1484784"/>
            <a:ext cx="527080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5698976" cy="1399032"/>
          </a:xfrm>
        </p:spPr>
        <p:txBody>
          <a:bodyPr/>
          <a:lstStyle/>
          <a:p>
            <a:r>
              <a:rPr lang="ru-RU" dirty="0" smtClean="0"/>
              <a:t>Наши планы и мечты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Пользователь\Desktop\сентябрь\DSC096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0"/>
            <a:ext cx="387243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Пользователь\Desktop\сентябрь\DSC096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573016"/>
            <a:ext cx="4032448" cy="269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Пользователь\Desktop\сентябрь\DSC096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124744"/>
            <a:ext cx="333459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Пользователь\Desktop\спортплощад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077072"/>
            <a:ext cx="3635896" cy="2433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усвоения образовательной программы воспитанниками ДОУ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9" y="1556792"/>
          <a:ext cx="8352926" cy="404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330"/>
                <a:gridCol w="992766"/>
                <a:gridCol w="992766"/>
                <a:gridCol w="992766"/>
                <a:gridCol w="992766"/>
                <a:gridCol w="992766"/>
                <a:gridCol w="992766"/>
              </a:tblGrid>
              <a:tr h="10801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Количество воспитанников,</a:t>
                      </a:r>
                      <a:r>
                        <a:rPr lang="ru-RU" sz="1200" b="1" baseline="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Образовательные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1 младшая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46 чел.</a:t>
                      </a:r>
                      <a:endParaRPr lang="ru-RU" sz="12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2 младшая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54 чел.</a:t>
                      </a:r>
                      <a:endParaRPr lang="ru-RU" sz="12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Средняя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50 чел.</a:t>
                      </a:r>
                      <a:endParaRPr lang="ru-RU" sz="12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Старшая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50 чел.</a:t>
                      </a:r>
                      <a:endParaRPr lang="ru-RU" sz="12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Подготовитель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46 чел.</a:t>
                      </a:r>
                      <a:endParaRPr lang="ru-RU" sz="12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Общий показа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тель</a:t>
                      </a: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 по саду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ОО </a:t>
                      </a: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«Социально-коммуникативное</a:t>
                      </a:r>
                      <a:endParaRPr lang="ru-RU" sz="16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38/84%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44/82%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40/80%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41/82%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40/86%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82%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ОО «</a:t>
                      </a:r>
                      <a:r>
                        <a:rPr lang="ru-RU" sz="14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Познавательное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развитие»</a:t>
                      </a:r>
                      <a:endParaRPr lang="ru-RU" sz="16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39/84%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50/92%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41/82%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40/80%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39/84%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ОО «Речевое </a:t>
                      </a:r>
                      <a:endParaRPr lang="ru-RU" sz="14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34/74%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53/98%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40/80%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41/82%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40/86%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ОО «Художественно-эстетическое </a:t>
                      </a:r>
                      <a:endParaRPr lang="ru-RU" sz="14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44/96%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51/94%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40/80%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38/76%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41/88%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86%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ОО «Физическое </a:t>
                      </a:r>
                      <a:endParaRPr lang="ru-RU" sz="14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b="1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37/82%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51/94%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41/82%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39/78%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41/90</a:t>
                      </a:r>
                      <a:r>
                        <a:rPr lang="ru-RU" sz="1600" b="1" dirty="0" smtClean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b="1" dirty="0"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86%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entury Schoolbook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5229200"/>
            <a:ext cx="792088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Общий уровень усвоения образовательной</a:t>
            </a:r>
            <a:r>
              <a:rPr kumimoji="0" lang="ru-RU" sz="2000" b="0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программы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за   2016 – 2017 учебный год –     97% ( 238 воспитанников)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заболеваемости </a:t>
            </a:r>
            <a:br>
              <a:rPr lang="ru-RU" dirty="0" smtClean="0"/>
            </a:br>
            <a:r>
              <a:rPr lang="ru-RU" dirty="0" smtClean="0"/>
              <a:t>                      2016 – 2017 учебный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47248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Экскурсия по учреждению</a:t>
            </a:r>
            <a:br>
              <a:rPr lang="ru-RU" b="1" dirty="0" smtClean="0"/>
            </a:br>
            <a:r>
              <a:rPr lang="ru-RU" b="1" dirty="0" smtClean="0"/>
              <a:t>         1 корпус – 1 младшая группа</a:t>
            </a:r>
            <a:endParaRPr lang="ru-RU" b="1" dirty="0"/>
          </a:p>
        </p:txBody>
      </p:sp>
      <p:pic>
        <p:nvPicPr>
          <p:cNvPr id="5" name="Picture 10" descr="F:\РППС ФОТО 2\сюж-рол\IMG_2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4457429" cy="354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F:\РППС ФОТО 2\сюж-рол\IMG_21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4797152"/>
            <a:ext cx="2880320" cy="17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и документы\ОБРАЗОВАНИЕ\РППС\фото РППС октябрь 16\122___10\IMG_43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04335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Мои документы\ОБРАЗОВАНИЕ\РППС\фото РППС октябрь 16\122___10\IMG_43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861048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pPr algn="r"/>
            <a:r>
              <a:rPr lang="ru-RU" dirty="0" smtClean="0"/>
              <a:t>1 корпус – 2 младшая группа</a:t>
            </a:r>
            <a:endParaRPr lang="ru-RU" dirty="0"/>
          </a:p>
        </p:txBody>
      </p:sp>
      <p:pic>
        <p:nvPicPr>
          <p:cNvPr id="4" name="Picture 7" descr="F:\РППС ФОТО 2\природы и экс\IMG_21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561662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РППС ФОТО 2\сенсор и математ\DSC_0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096" y="980728"/>
            <a:ext cx="319458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F:\РППС ФОТО 2\сенсор и математ\IMG_2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933056"/>
            <a:ext cx="2766555" cy="240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Пользователь\Desktop\121___09\IMG_4175.JPG"/>
          <p:cNvPicPr>
            <a:picLocks noChangeAspect="1" noChangeArrowheads="1"/>
          </p:cNvPicPr>
          <p:nvPr/>
        </p:nvPicPr>
        <p:blipFill>
          <a:blip r:embed="rId5" cstate="email"/>
          <a:srcRect b="-1755"/>
          <a:stretch>
            <a:fillRect/>
          </a:stretch>
        </p:blipFill>
        <p:spPr bwMode="auto">
          <a:xfrm>
            <a:off x="3563888" y="4725144"/>
            <a:ext cx="2334859" cy="1987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28592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1 корпус – средняя группа</a:t>
            </a:r>
            <a:endParaRPr lang="ru-RU" dirty="0"/>
          </a:p>
        </p:txBody>
      </p:sp>
      <p:pic>
        <p:nvPicPr>
          <p:cNvPr id="4" name="Picture 6" descr="F:\РППС ФОТО 2\природы и экс\IMG_2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08720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РППС ФОТО 2\сюж-рол\IMG_20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4725144"/>
            <a:ext cx="2088232" cy="1513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F:\РППС ФОТО 2\книжный\IMG_20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1196752"/>
            <a:ext cx="1650281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:\РППС ФОТО 2\сюж-рол\20151019_0932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221088"/>
            <a:ext cx="1363651" cy="24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Мои документы\ОБРАЗОВАНИЕ\РППС\фото РППС октябрь 16\122___10\IMG_43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3284984"/>
            <a:ext cx="4571999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28592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1 корпус – старшая группа</a:t>
            </a:r>
            <a:endParaRPr lang="ru-RU" dirty="0"/>
          </a:p>
        </p:txBody>
      </p:sp>
      <p:pic>
        <p:nvPicPr>
          <p:cNvPr id="4" name="Picture 2" descr="F:\РППС ФОТО 2\сюж-рол\DSC_01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08720"/>
            <a:ext cx="563297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Пользователь\Desktop\121___09\IMG_41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412776"/>
            <a:ext cx="3203848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F:\РППС ФОТО 2\муз -театр\IMG_21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365104"/>
            <a:ext cx="2686905" cy="226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B0F0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1144</TotalTime>
  <Words>429</Words>
  <Application>Microsoft Office PowerPoint</Application>
  <PresentationFormat>Экран (4:3)</PresentationFormat>
  <Paragraphs>144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Эркер</vt:lpstr>
      <vt:lpstr>   Публичный доклад  «Результаты деятельности муниципального дошкольного образовательного учреждения «Детский сад № 226» за 2016 – 2017 учебный год   Адрес: 150040,  г. Ярославль, ул. Победы д. 26а Тел.: 8(4852) 73-85-37 Факс: 8(4852) 73-85-37  </vt:lpstr>
      <vt:lpstr>Слайд 2</vt:lpstr>
      <vt:lpstr>Педагогический состав  – 34   педагога Специалисты: музыкальный руководитель (3), инструктор физкультуры (2), учитель – логопед (3), педагог - психолог </vt:lpstr>
      <vt:lpstr>Уровень усвоения образовательной программы воспитанниками ДОУ</vt:lpstr>
      <vt:lpstr>Анализ заболеваемости                        2016 – 2017 учебный год</vt:lpstr>
      <vt:lpstr>Экскурсия по учреждению          1 корпус – 1 младшая группа</vt:lpstr>
      <vt:lpstr>1 корпус – 2 младшая группа</vt:lpstr>
      <vt:lpstr>1 корпус – средняя группа</vt:lpstr>
      <vt:lpstr>1 корпус – старшая группа</vt:lpstr>
      <vt:lpstr>1 корпус – подготовительная группа</vt:lpstr>
      <vt:lpstr>Музыкальный зал </vt:lpstr>
      <vt:lpstr>Спортивный зал </vt:lpstr>
      <vt:lpstr>Кабинеты специалистов </vt:lpstr>
      <vt:lpstr>Психолого – медико – педагогическая  служба ДОУ</vt:lpstr>
      <vt:lpstr>2 корпус 1 младшая группа</vt:lpstr>
      <vt:lpstr>2 младшая                   группа</vt:lpstr>
      <vt:lpstr>Средняя группа</vt:lpstr>
      <vt:lpstr>Слайд 18</vt:lpstr>
      <vt:lpstr>Старшая  группа</vt:lpstr>
      <vt:lpstr>Подготовительная  к школе  группа </vt:lpstr>
      <vt:lpstr>Участие воспитанников в конкурсах и интеллектуальных турнирах</vt:lpstr>
      <vt:lpstr>Тематические конкурсы </vt:lpstr>
      <vt:lpstr>Наши совместные праздники и мероприятия </vt:lpstr>
      <vt:lpstr>День открытых дверей</vt:lpstr>
      <vt:lpstr>Слайд 25</vt:lpstr>
      <vt:lpstr>Тематические занятия в детском саду, посвященные государственным праздникам</vt:lpstr>
      <vt:lpstr>Традиционные праздники в детском саду</vt:lpstr>
      <vt:lpstr>Карнавал для малышей </vt:lpstr>
      <vt:lpstr>Новогодние утренники</vt:lpstr>
      <vt:lpstr>Женский день 8 марта</vt:lpstr>
      <vt:lpstr>Масленица</vt:lpstr>
      <vt:lpstr>Дополнительные образовательные услуги </vt:lpstr>
      <vt:lpstr>        Танцевальный кружок «Березка»  </vt:lpstr>
      <vt:lpstr>Слайд 34</vt:lpstr>
      <vt:lpstr>Слайд 35</vt:lpstr>
      <vt:lpstr>Слайд 36</vt:lpstr>
      <vt:lpstr>Новые песочницы на всех участках</vt:lpstr>
      <vt:lpstr>Наши планы и мечты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доклад  «Результаты деятельности муниципального дошкольного образовательного учреждения «Детский сад № 226» за 2016 – 2017 учебный год </dc:title>
  <dc:creator>Пользователь</dc:creator>
  <cp:lastModifiedBy>Пользователь</cp:lastModifiedBy>
  <cp:revision>102</cp:revision>
  <dcterms:created xsi:type="dcterms:W3CDTF">2017-09-05T11:33:53Z</dcterms:created>
  <dcterms:modified xsi:type="dcterms:W3CDTF">2017-09-21T13:36:08Z</dcterms:modified>
</cp:coreProperties>
</file>