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72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4" r:id="rId16"/>
    <p:sldId id="271" r:id="rId17"/>
    <p:sldId id="275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6" r:id="rId27"/>
    <p:sldId id="290" r:id="rId28"/>
    <p:sldId id="297" r:id="rId29"/>
    <p:sldId id="298" r:id="rId30"/>
    <p:sldId id="299" r:id="rId31"/>
    <p:sldId id="300" r:id="rId32"/>
    <p:sldId id="291" r:id="rId33"/>
    <p:sldId id="301" r:id="rId34"/>
    <p:sldId id="292" r:id="rId35"/>
    <p:sldId id="302" r:id="rId36"/>
    <p:sldId id="293" r:id="rId37"/>
    <p:sldId id="294" r:id="rId38"/>
    <p:sldId id="295" r:id="rId39"/>
    <p:sldId id="303" r:id="rId40"/>
    <p:sldId id="304" r:id="rId41"/>
    <p:sldId id="307" r:id="rId42"/>
    <p:sldId id="305" r:id="rId43"/>
    <p:sldId id="306" r:id="rId44"/>
    <p:sldId id="308" r:id="rId45"/>
    <p:sldId id="309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CC3300"/>
    <a:srgbClr val="FFCC66"/>
    <a:srgbClr val="FF0000"/>
    <a:srgbClr val="FF3300"/>
    <a:srgbClr val="FFCC99"/>
    <a:srgbClr val="CC99FF"/>
    <a:srgbClr val="FFFF99"/>
    <a:srgbClr val="CCFF99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4717" autoAdjust="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FDCEE217-FB41-45EB-96A6-91CD9F0AE1B7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805B772C-5632-4345-9E76-9D05E3013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E217-FB41-45EB-96A6-91CD9F0AE1B7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772C-5632-4345-9E76-9D05E3013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E217-FB41-45EB-96A6-91CD9F0AE1B7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772C-5632-4345-9E76-9D05E3013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DCEE217-FB41-45EB-96A6-91CD9F0AE1B7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05B772C-5632-4345-9E76-9D05E30138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FDCEE217-FB41-45EB-96A6-91CD9F0AE1B7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05B772C-5632-4345-9E76-9D05E3013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E217-FB41-45EB-96A6-91CD9F0AE1B7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772C-5632-4345-9E76-9D05E30138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E217-FB41-45EB-96A6-91CD9F0AE1B7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772C-5632-4345-9E76-9D05E30138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DCEE217-FB41-45EB-96A6-91CD9F0AE1B7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05B772C-5632-4345-9E76-9D05E30138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E217-FB41-45EB-96A6-91CD9F0AE1B7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772C-5632-4345-9E76-9D05E3013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DCEE217-FB41-45EB-96A6-91CD9F0AE1B7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05B772C-5632-4345-9E76-9D05E30138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DCEE217-FB41-45EB-96A6-91CD9F0AE1B7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05B772C-5632-4345-9E76-9D05E30138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>
            <a:alpha val="7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DCEE217-FB41-45EB-96A6-91CD9F0AE1B7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05B772C-5632-4345-9E76-9D05E30138F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7772400" cy="57150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МДОУ «Детский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сад № 226»</a:t>
            </a:r>
            <a:endParaRPr lang="ru-RU" dirty="0">
              <a:solidFill>
                <a:schemeClr val="accent1">
                  <a:lumMod val="50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2000240"/>
            <a:ext cx="7715304" cy="221457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«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Организация 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развивающей предметно-пространственной среды 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в дошкольном  учреждении»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868" y="5000636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22.10.2015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54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Трансформируемость</a:t>
            </a:r>
            <a:endParaRPr lang="ru-RU" b="1" dirty="0">
              <a:solidFill>
                <a:schemeClr val="accent1">
                  <a:lumMod val="50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42844" y="1135470"/>
            <a:ext cx="85725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Возможность изменений развивающей предметно-пространственной среды в зависимости от образовательной ситуации, в том числе, от меняющихся интересов и возможностей детей.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64809" t="35128" r="5414" b="6923"/>
          <a:stretch>
            <a:fillRect/>
          </a:stretch>
        </p:blipFill>
        <p:spPr bwMode="auto">
          <a:xfrm>
            <a:off x="5429256" y="3071810"/>
            <a:ext cx="2638431" cy="315278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2" cstate="print"/>
          <a:srcRect l="40446" t="59487" r="38376" b="8974"/>
          <a:stretch>
            <a:fillRect/>
          </a:stretch>
        </p:blipFill>
        <p:spPr bwMode="auto">
          <a:xfrm>
            <a:off x="3214678" y="4286256"/>
            <a:ext cx="2195519" cy="1885955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2" cstate="print"/>
          <a:srcRect t="58027" r="60509"/>
          <a:stretch>
            <a:fillRect/>
          </a:stretch>
        </p:blipFill>
        <p:spPr bwMode="auto">
          <a:xfrm>
            <a:off x="642910" y="4429132"/>
            <a:ext cx="2576514" cy="1757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72560" cy="58259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Полифункциональность</a:t>
            </a:r>
            <a:endParaRPr lang="ru-RU" b="1" dirty="0">
              <a:solidFill>
                <a:schemeClr val="accent1">
                  <a:lumMod val="50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285720" y="986276"/>
            <a:ext cx="84296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Возможность разнообразного использования составляющих предметной среды для использования в разных видах детской активности (детской мебели, природных материалов и пр.)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t="13825" r="3141"/>
          <a:stretch>
            <a:fillRect/>
          </a:stretch>
        </p:blipFill>
        <p:spPr bwMode="auto">
          <a:xfrm>
            <a:off x="214282" y="2143116"/>
            <a:ext cx="7966099" cy="3957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72560" cy="511156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Вариативность</a:t>
            </a:r>
            <a:endParaRPr lang="ru-RU" b="1" dirty="0">
              <a:solidFill>
                <a:schemeClr val="accent1">
                  <a:lumMod val="50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42844" y="775596"/>
            <a:ext cx="86439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Адаптация РППС для: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42844" y="1571612"/>
            <a:ext cx="86439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36600" algn="l"/>
              </a:tabLst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разных типов образовательных организаций,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36600" algn="l"/>
              </a:tabLst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содержания образовательных программ,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36600" algn="l"/>
              </a:tabLst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региональных культурных традиций,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36600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специфики воспитательно-образовательных задач ДОУ…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t="22418" r="72228" b="14861"/>
          <a:stretch>
            <a:fillRect/>
          </a:stretch>
        </p:blipFill>
        <p:spPr bwMode="auto">
          <a:xfrm>
            <a:off x="500034" y="4000504"/>
            <a:ext cx="2357454" cy="2085973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2" cstate="print"/>
          <a:srcRect l="28571" t="5793" r="42358" b="32494"/>
          <a:stretch>
            <a:fillRect/>
          </a:stretch>
        </p:blipFill>
        <p:spPr bwMode="auto">
          <a:xfrm>
            <a:off x="2786050" y="3571876"/>
            <a:ext cx="2352675" cy="1981200"/>
          </a:xfrm>
          <a:prstGeom prst="rect">
            <a:avLst/>
          </a:prstGeom>
          <a:noFill/>
        </p:spPr>
      </p:pic>
      <p:pic>
        <p:nvPicPr>
          <p:cNvPr id="9" name="Рисунок 8"/>
          <p:cNvPicPr/>
          <p:nvPr/>
        </p:nvPicPr>
        <p:blipFill>
          <a:blip r:embed="rId2" cstate="print"/>
          <a:srcRect l="59540" t="54156" r="21978" b="13098"/>
          <a:stretch>
            <a:fillRect/>
          </a:stretch>
        </p:blipFill>
        <p:spPr bwMode="auto">
          <a:xfrm>
            <a:off x="6429388" y="3643314"/>
            <a:ext cx="2071702" cy="1500198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>
          <a:blip r:embed="rId2" cstate="print"/>
          <a:srcRect l="77822" t="64987" r="9091" b="13098"/>
          <a:stretch>
            <a:fillRect/>
          </a:stretch>
        </p:blipFill>
        <p:spPr bwMode="auto">
          <a:xfrm>
            <a:off x="4929190" y="5072074"/>
            <a:ext cx="1890717" cy="14001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72560" cy="65403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Доступность</a:t>
            </a:r>
            <a:endParaRPr lang="ru-RU" b="1" dirty="0">
              <a:solidFill>
                <a:schemeClr val="accent1">
                  <a:lumMod val="50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62260" t="16667" r="5424" b="47222"/>
          <a:stretch>
            <a:fillRect/>
          </a:stretch>
        </p:blipFill>
        <p:spPr bwMode="auto">
          <a:xfrm>
            <a:off x="5715008" y="1785926"/>
            <a:ext cx="2724150" cy="1981200"/>
          </a:xfrm>
          <a:prstGeom prst="rect">
            <a:avLst/>
          </a:prstGeom>
          <a:noFill/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285720" y="1040522"/>
            <a:ext cx="84296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Возможность обеспечения всех основных видов детской активности и свободного доступа всех воспитанников (в том числе, особых детей) к играм, игрушкам, материалам, пособиям…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28305" t="40104" r="39322" b="25868"/>
          <a:stretch>
            <a:fillRect/>
          </a:stretch>
        </p:blipFill>
        <p:spPr bwMode="auto">
          <a:xfrm>
            <a:off x="3000364" y="3357562"/>
            <a:ext cx="2728912" cy="1866900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2" cstate="print"/>
          <a:srcRect t="66319" r="73559" b="5903"/>
          <a:stretch>
            <a:fillRect/>
          </a:stretch>
        </p:blipFill>
        <p:spPr bwMode="auto">
          <a:xfrm>
            <a:off x="500034" y="4572008"/>
            <a:ext cx="2500330" cy="1714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511156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Безопасность</a:t>
            </a:r>
            <a:endParaRPr lang="ru-RU" b="1" dirty="0">
              <a:solidFill>
                <a:schemeClr val="accent1">
                  <a:lumMod val="50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42844" y="928670"/>
            <a:ext cx="828680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Соответствие всех элементов РППС требованиям по обеспечению надежности и безопасности их использования: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142844" y="1857364"/>
            <a:ext cx="835824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санитарно-эпидемиологические правила и нормативы,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нормы этической и экологической безопасности,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правила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пожарной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 безопасности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itchFamily="18" charset="0"/>
                <a:cs typeface="Tahoma" pitchFamily="34" charset="0"/>
              </a:rPr>
              <a:t>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t="31674" r="37069"/>
          <a:stretch>
            <a:fillRect/>
          </a:stretch>
        </p:blipFill>
        <p:spPr bwMode="auto">
          <a:xfrm>
            <a:off x="714348" y="4143380"/>
            <a:ext cx="3733800" cy="1438275"/>
          </a:xfrm>
          <a:prstGeom prst="rect">
            <a:avLst/>
          </a:prstGeom>
          <a:noFill/>
        </p:spPr>
      </p:pic>
      <p:pic>
        <p:nvPicPr>
          <p:cNvPr id="9" name="Рисунок 8"/>
          <p:cNvPicPr/>
          <p:nvPr/>
        </p:nvPicPr>
        <p:blipFill>
          <a:blip r:embed="rId2" cstate="print"/>
          <a:srcRect l="73757"/>
          <a:stretch>
            <a:fillRect/>
          </a:stretch>
        </p:blipFill>
        <p:spPr bwMode="auto">
          <a:xfrm>
            <a:off x="5643570" y="2786058"/>
            <a:ext cx="2130429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Принципы построения РППС ДОУ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8596" y="1357298"/>
            <a:ext cx="7686700" cy="4873752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Дистанции, позиции при взаимодействии</a:t>
            </a:r>
          </a:p>
          <a:p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Активности </a:t>
            </a:r>
          </a:p>
          <a:p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Стабильности – динамичности развивающей среды</a:t>
            </a:r>
          </a:p>
          <a:p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Эмоциональной среды, комфортности</a:t>
            </a:r>
          </a:p>
          <a:p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Сочетания привычных и неординарных элементов в эстетической организации среды</a:t>
            </a:r>
          </a:p>
          <a:p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Открытости-закрытости</a:t>
            </a:r>
          </a:p>
          <a:p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Учета половых и возрастных отличий детей</a:t>
            </a:r>
            <a:endParaRPr lang="ru-RU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01122" cy="58259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Варианты организации РППС ДОУ</a:t>
            </a:r>
            <a:endParaRPr lang="ru-RU" b="1" dirty="0">
              <a:solidFill>
                <a:schemeClr val="accent1">
                  <a:lumMod val="50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569"/>
          <a:stretch>
            <a:fillRect/>
          </a:stretch>
        </p:blipFill>
        <p:spPr bwMode="auto">
          <a:xfrm>
            <a:off x="0" y="857232"/>
            <a:ext cx="8963056" cy="600076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34" y="1357298"/>
            <a:ext cx="2000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dirty="0" smtClean="0">
                <a:latin typeface="+mj-lt"/>
                <a:ea typeface="Tahoma" pitchFamily="34" charset="0"/>
                <a:cs typeface="Tahoma" pitchFamily="34" charset="0"/>
              </a:rPr>
              <a:t>Строительство ДОУ «под ключ»</a:t>
            </a:r>
            <a:endParaRPr lang="ru-RU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0430" y="1714488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j-lt"/>
                <a:ea typeface="Tahoma" pitchFamily="34" charset="0"/>
                <a:cs typeface="Tahoma" pitchFamily="34" charset="0"/>
              </a:rPr>
              <a:t>Комплексное оснащение</a:t>
            </a:r>
            <a:endParaRPr lang="ru-RU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6512" y="1714488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j-lt"/>
                <a:ea typeface="Tahoma" pitchFamily="34" charset="0"/>
                <a:cs typeface="Tahoma" pitchFamily="34" charset="0"/>
              </a:rPr>
              <a:t>Дооснащение </a:t>
            </a:r>
          </a:p>
          <a:p>
            <a:pPr algn="ctr"/>
            <a:r>
              <a:rPr lang="ru-RU" dirty="0" smtClean="0">
                <a:latin typeface="+mj-lt"/>
                <a:ea typeface="Tahoma" pitchFamily="34" charset="0"/>
                <a:cs typeface="Tahoma" pitchFamily="34" charset="0"/>
              </a:rPr>
              <a:t>ДОУ</a:t>
            </a:r>
            <a:endParaRPr lang="ru-RU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5720" y="3286124"/>
            <a:ext cx="2714644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43240" y="3286124"/>
            <a:ext cx="2714644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00760" y="3286124"/>
            <a:ext cx="2714644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28596" y="3286124"/>
            <a:ext cx="2500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j-lt"/>
                <a:ea typeface="Tahoma" pitchFamily="34" charset="0"/>
                <a:cs typeface="Tahoma" pitchFamily="34" charset="0"/>
              </a:rPr>
              <a:t>Строительство детских садов и комплексное их оснащение</a:t>
            </a:r>
            <a:endParaRPr lang="ru-RU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71802" y="3357562"/>
            <a:ext cx="2786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Средства обучения и воспитания по требованиям ФГОС ДО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072198" y="3357562"/>
            <a:ext cx="257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Аналитическое исследование потребностей ДО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143636" y="5214950"/>
            <a:ext cx="2500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Подбор необходимых комплексов РППС ДОУ (модули)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072198" y="5214950"/>
            <a:ext cx="2643206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6072198" y="5214950"/>
            <a:ext cx="257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Подбор необходимых комплексов РППС ДОУ (модули)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Зачем, что и как?</a:t>
            </a:r>
            <a:endParaRPr lang="ru-RU" b="1" dirty="0">
              <a:solidFill>
                <a:schemeClr val="accent1">
                  <a:lumMod val="50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191875" y="939784"/>
            <a:ext cx="2714644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14678" y="2786058"/>
            <a:ext cx="2643206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86116" y="2071678"/>
            <a:ext cx="2500330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5720" y="3143248"/>
            <a:ext cx="2571768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720" y="2357430"/>
            <a:ext cx="2571768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5720" y="1571612"/>
            <a:ext cx="2571768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57950" y="3143248"/>
            <a:ext cx="2214578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86512" y="2428868"/>
            <a:ext cx="2286016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86512" y="1643050"/>
            <a:ext cx="2286016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357554" y="1000108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А что делать с тем, что уже есть?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164305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Кто научит?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7158" y="2428868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Что получим?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7158" y="3214686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Как обслуживать?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7554" y="2143116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Что купить?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86116" y="2857496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Как использовать?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15074" y="1714488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Где взять деньги?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57950" y="2357430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Зачем покупать?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29388" y="3143248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Как купить?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214282" y="3786190"/>
            <a:ext cx="8501122" cy="0"/>
          </a:xfrm>
          <a:prstGeom prst="line">
            <a:avLst/>
          </a:prstGeom>
          <a:ln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трелка вниз 24"/>
          <p:cNvSpPr/>
          <p:nvPr/>
        </p:nvSpPr>
        <p:spPr>
          <a:xfrm>
            <a:off x="3000364" y="3786190"/>
            <a:ext cx="2928958" cy="714380"/>
          </a:xfrm>
          <a:prstGeom prst="downArrow">
            <a:avLst>
              <a:gd name="adj1" fmla="val 50000"/>
              <a:gd name="adj2" fmla="val 483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3714744" y="3786190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Итого: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Стрелка вправо 26"/>
          <p:cNvSpPr/>
          <p:nvPr/>
        </p:nvSpPr>
        <p:spPr>
          <a:xfrm>
            <a:off x="428596" y="4857760"/>
            <a:ext cx="2500330" cy="1785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>
            <a:off x="3214678" y="4786322"/>
            <a:ext cx="2571768" cy="1857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6215074" y="4857760"/>
            <a:ext cx="2500330" cy="1785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0" y="5214950"/>
            <a:ext cx="1214414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142844" y="5500702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Зачем?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42976" y="5214950"/>
            <a:ext cx="1714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миссия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цели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задачи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содержание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3000364" y="5143512"/>
            <a:ext cx="1143008" cy="1143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5857884" y="5143512"/>
            <a:ext cx="1143008" cy="1143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3143240" y="5500702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Что?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00760" y="5500702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Как?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71934" y="5214950"/>
            <a:ext cx="16430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оборудование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ПО и ресурсы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методики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регламенты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29454" y="5214950"/>
            <a:ext cx="1928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</a:rPr>
              <a:t>Закупать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</a:rPr>
              <a:t> монтировать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</a:rPr>
              <a:t> эксплуатировать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</a:rPr>
              <a:t> повышать квалификацию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428604"/>
            <a:ext cx="8615394" cy="1143008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Итоги самооценки РППС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 соответствии с требованиями ФГОС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4280" y="1571611"/>
          <a:ext cx="8572561" cy="3786214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83079"/>
                <a:gridCol w="2304929"/>
                <a:gridCol w="1383960"/>
                <a:gridCol w="1428760"/>
                <a:gridCol w="1428760"/>
                <a:gridCol w="714380"/>
                <a:gridCol w="928693"/>
              </a:tblGrid>
              <a:tr h="142550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Требования ФГОС</a:t>
                      </a:r>
                      <a:endParaRPr lang="ru-RU" sz="13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Не соответствует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требованиям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(1 балл)</a:t>
                      </a:r>
                      <a:endParaRPr lang="ru-RU" sz="13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Соответствует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частично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(2 балла)</a:t>
                      </a:r>
                      <a:endParaRPr lang="ru-RU" sz="13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Соответствует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полностью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(3 балла)</a:t>
                      </a:r>
                      <a:endParaRPr lang="ru-RU" sz="13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Итого</a:t>
                      </a:r>
                      <a:endParaRPr lang="ru-RU" sz="13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Средний балл</a:t>
                      </a:r>
                      <a:endParaRPr lang="ru-RU" sz="13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</a:tr>
              <a:tr h="5702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Содержательно-насыщенная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3+3+3+3+3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17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2.8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</a:tr>
              <a:tr h="2851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Трансформируемая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2+2+2+2+2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3+3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16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2.2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</a:tr>
              <a:tr h="3650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Полифункциональная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3+3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</a:tr>
              <a:tr h="2851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Вариативная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2+2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</a:tr>
              <a:tr h="2851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Доступная 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2+2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2.3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</a:tr>
              <a:tr h="2851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Безопасная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</a:tr>
              <a:tr h="2851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ИТОГО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53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2.5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5817" marR="65817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Проблемы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000108"/>
            <a:ext cx="8143932" cy="5473844"/>
          </a:xfrm>
        </p:spPr>
        <p:txBody>
          <a:bodyPr/>
          <a:lstStyle/>
          <a:p>
            <a:pPr lvl="0" algn="just">
              <a:buNone/>
            </a:pPr>
            <a:r>
              <a:rPr lang="ru-RU" sz="1800" dirty="0" smtClean="0"/>
              <a:t>   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неполной степени реализуются требования к  вариативности и доступности среды, трансформируемости пространства, насыщенности развивающей среды, а именно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lvl="0" algn="just">
              <a:buNone/>
            </a:pPr>
            <a:endParaRPr lang="ru-RU" sz="1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отсутствие продуманного планирования изменения среды (фиксирование изменений развивающей среды в соответствии с комплексно-тематическим планированием)</a:t>
            </a: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свободный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доступ детей с ограниченными возможностями здоровья</a:t>
            </a: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не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всегда соблюдается принцип активности детей в преобразовании развивающего пространства</a:t>
            </a: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недостаточно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современного интерактивного оборудования</a:t>
            </a: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не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всегда возможно преобразование пространства в зависимости от образовательной среды</a:t>
            </a: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недостаточно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мягких игровых модулей для использования детьми в организации своего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пространства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just">
              <a:buNone/>
            </a:pPr>
            <a:endParaRPr lang="ru-RU" sz="1600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8501122" cy="4714908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«Среда – одно из важнейших условий оптимального саморазвития личности»</a:t>
            </a:r>
            <a:b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                                                     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Жан Жак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Руссо</a:t>
            </a:r>
            <a:b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«Благодаря среде ребенок сам может развивать свои индивидуальные способности и возможности. Роль взрослого заключается в правильном моделировании такой среды, которая способствует максимальному развитию личности и ребенка»</a:t>
            </a:r>
            <a:b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					   		Селестен Френе</a:t>
            </a:r>
            <a:b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«Насыщение окружающего ребенка пространства должно претерпевать изменения в соответствии с развитием потребностей и интересов детей младшего и старшего дошкольного возраста»</a:t>
            </a:r>
            <a:b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					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                  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Н.А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. Короткова, Н.Я. Михайленко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501122" cy="214314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Проект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«Модель современной развивающей предметно-пространственной среды в доу в соответствии с ФГОС»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2000240"/>
            <a:ext cx="8358246" cy="4473712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Цель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создание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условий для полноценного развития дошкольников по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всем          образовательным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областям ФГОС в соответствии с конкретными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особенностями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 требованиями образовательной программы доу.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Задачи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проекта: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Изучить новые подходы в организации развивающей предметно-пространственной среды, обеспечивающей полноценное развитие дошкольников. </a:t>
            </a:r>
          </a:p>
          <a:p>
            <a:pPr lvl="0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Организовать развивающую среду, способствующую полноценному развитию детей с учетом их потребностей и интересов. </a:t>
            </a:r>
          </a:p>
          <a:p>
            <a:pPr lvl="0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Создать условия для обеспечения разных видов деятельности дошкольников (игровой, двигательной, интеллектуальной, самостоятельной, творческой, художественной, театрализованной).</a:t>
            </a:r>
          </a:p>
          <a:p>
            <a:pPr lvl="0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Содействовать сотрудничеству детей и взрослых для создания комфортной развивающей предметно-пространственной среды в ДОУ.</a:t>
            </a:r>
          </a:p>
          <a:p>
            <a:pPr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 </a:t>
            </a:r>
          </a:p>
          <a:p>
            <a:pPr>
              <a:buNone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Сроки реализации проекта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:  2014 - 2016 гг.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58204" cy="107157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Ожидаемые результаты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реализации проекта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ru-RU" sz="2300" dirty="0" smtClean="0">
                <a:solidFill>
                  <a:schemeClr val="accent1">
                    <a:lumMod val="50000"/>
                  </a:schemeClr>
                </a:solidFill>
              </a:rPr>
              <a:t>Педагогами </a:t>
            </a:r>
            <a:r>
              <a:rPr lang="ru-RU" sz="2300" dirty="0" smtClean="0">
                <a:solidFill>
                  <a:schemeClr val="accent1">
                    <a:lumMod val="50000"/>
                  </a:schemeClr>
                </a:solidFill>
              </a:rPr>
              <a:t>изучены новые подходы в организации развивающей предметно-пространственной среды, обеспечивающей полноценное развитие дошкольников. </a:t>
            </a:r>
          </a:p>
          <a:p>
            <a:pPr algn="just"/>
            <a:r>
              <a:rPr lang="ru-RU" sz="2300" dirty="0" smtClean="0">
                <a:solidFill>
                  <a:schemeClr val="accent1">
                    <a:lumMod val="50000"/>
                  </a:schemeClr>
                </a:solidFill>
              </a:rPr>
              <a:t>Организована </a:t>
            </a:r>
            <a:r>
              <a:rPr lang="ru-RU" sz="2300" dirty="0" smtClean="0">
                <a:solidFill>
                  <a:schemeClr val="accent1">
                    <a:lumMod val="50000"/>
                  </a:schemeClr>
                </a:solidFill>
              </a:rPr>
              <a:t>развивающая предметно-пространственная среда согласно требованиям ФГОС, которая способствует полноценному развитию детей с учетом их возрастных потребностей и интересов.</a:t>
            </a:r>
          </a:p>
          <a:p>
            <a:pPr algn="just"/>
            <a:r>
              <a:rPr lang="ru-RU" sz="2300" dirty="0" smtClean="0">
                <a:solidFill>
                  <a:schemeClr val="accent1">
                    <a:lumMod val="50000"/>
                  </a:schemeClr>
                </a:solidFill>
              </a:rPr>
              <a:t>У </a:t>
            </a:r>
            <a:r>
              <a:rPr lang="ru-RU" sz="2300" dirty="0" smtClean="0">
                <a:solidFill>
                  <a:schemeClr val="accent1">
                    <a:lumMod val="50000"/>
                  </a:schemeClr>
                </a:solidFill>
              </a:rPr>
              <a:t>педагогов сформированы понятия: развивающая предметно-пространственная среда, принципы, функции развивающей предметно-пространственной среды, а также практические навыки в построении в группах развивающей среды соответственно ФГОС.</a:t>
            </a:r>
          </a:p>
          <a:p>
            <a:pPr algn="just"/>
            <a:r>
              <a:rPr lang="ru-RU" sz="2300" dirty="0" smtClean="0">
                <a:solidFill>
                  <a:schemeClr val="accent1">
                    <a:lumMod val="50000"/>
                  </a:schemeClr>
                </a:solidFill>
              </a:rPr>
              <a:t>Внесены </a:t>
            </a:r>
            <a:r>
              <a:rPr lang="ru-RU" sz="2300" dirty="0" smtClean="0">
                <a:solidFill>
                  <a:schemeClr val="accent1">
                    <a:lumMod val="50000"/>
                  </a:schemeClr>
                </a:solidFill>
              </a:rPr>
              <a:t>изменения в календарный план, добавлен раздел «преобразование развивающей среды», в соответствии с темой комплексно-тематического планирования.</a:t>
            </a:r>
          </a:p>
          <a:p>
            <a:pPr algn="just"/>
            <a:r>
              <a:rPr lang="ru-RU" sz="2300" dirty="0" smtClean="0">
                <a:solidFill>
                  <a:schemeClr val="accent1">
                    <a:lumMod val="50000"/>
                  </a:schemeClr>
                </a:solidFill>
              </a:rPr>
              <a:t>Родители </a:t>
            </a:r>
            <a:r>
              <a:rPr lang="ru-RU" sz="2300" dirty="0" smtClean="0">
                <a:solidFill>
                  <a:schemeClr val="accent1">
                    <a:lumMod val="50000"/>
                  </a:schemeClr>
                </a:solidFill>
              </a:rPr>
              <a:t>содействуют созданию комфортной развивающей предметно-пространственной среды в ДОУ.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501122" cy="868346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Приобретение оборудования,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пособий, игрушек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596" y="1214422"/>
          <a:ext cx="8215372" cy="4876808"/>
        </p:xfrm>
        <a:graphic>
          <a:graphicData uri="http://schemas.openxmlformats.org/drawingml/2006/table">
            <a:tbl>
              <a:tblPr/>
              <a:tblGrid>
                <a:gridCol w="2053646"/>
                <a:gridCol w="2053646"/>
                <a:gridCol w="2053646"/>
                <a:gridCol w="2054434"/>
              </a:tblGrid>
              <a:tr h="1143008"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Courier New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2014 </a:t>
                      </a: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год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приобретение основных средств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(281 916. 00 руб.)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Courier New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2014 </a:t>
                      </a: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год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приобретение материальных запасов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(155 984.00 руб.)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Courier New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2015 </a:t>
                      </a: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год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приобретение основных средств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(208 200. 00 руб.)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Courier New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2015 </a:t>
                      </a: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год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приобретение материальных запасов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(109 200.00 руб.)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9848">
                <a:tc>
                  <a:txBody>
                    <a:bodyPr/>
                    <a:lstStyle/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Courier New"/>
                      </a:endParaRP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Ноутбуки </a:t>
                      </a: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и компьютеры </a:t>
                      </a: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педагогам</a:t>
                      </a: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Замена столов и </a:t>
                      </a: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стульев</a:t>
                      </a: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Лазерный </a:t>
                      </a: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принтер</a:t>
                      </a: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Интерактивная доска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Courier New"/>
                      </a:endParaRP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Развивающие </a:t>
                      </a: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и обучающие </a:t>
                      </a: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игры</a:t>
                      </a: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Методические </a:t>
                      </a: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пособия</a:t>
                      </a: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Игрушки</a:t>
                      </a: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Канцелярские </a:t>
                      </a: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товары</a:t>
                      </a: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Художественная </a:t>
                      </a: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литература</a:t>
                      </a: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Музыкально-дидактические </a:t>
                      </a: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пособия</a:t>
                      </a: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Информационные стенды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Courier New"/>
                      </a:endParaRP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Уличное оборудование</a:t>
                      </a: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Оборудование для спортивного </a:t>
                      </a: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зала</a:t>
                      </a: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Проектор к интерактивной </a:t>
                      </a: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доске</a:t>
                      </a: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Песочницы 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Courier New"/>
                      </a:endParaRP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Дидактический материал</a:t>
                      </a: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Развивающие </a:t>
                      </a: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игры</a:t>
                      </a: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Канцелярские </a:t>
                      </a: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товары</a:t>
                      </a: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Конструкторы </a:t>
                      </a:r>
                      <a:r>
                        <a:rPr lang="ru-RU" sz="16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Лего</a:t>
                      </a:r>
                      <a:endParaRPr lang="ru-RU" sz="16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Courier New"/>
                      </a:endParaRP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Игрушки </a:t>
                      </a:r>
                      <a:endParaRPr lang="ru-RU" sz="16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Courier New"/>
                      </a:endParaRP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ourier New"/>
                        </a:rPr>
                        <a:t>Учебно-методический комплект по образовательной программе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501122" cy="107157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Роль руководителя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 организации РППС в доу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987" name="Object 3"/>
          <p:cNvGraphicFramePr>
            <a:graphicFrameLocks noChangeAspect="1"/>
          </p:cNvGraphicFramePr>
          <p:nvPr/>
        </p:nvGraphicFramePr>
        <p:xfrm>
          <a:off x="142844" y="1071312"/>
          <a:ext cx="8643998" cy="5786688"/>
        </p:xfrm>
        <a:graphic>
          <a:graphicData uri="http://schemas.openxmlformats.org/presentationml/2006/ole">
            <p:oleObj spid="_x0000_s41987" name="Слайд" r:id="rId3" imgW="4905892" imgH="3678963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071678"/>
            <a:ext cx="8572560" cy="136841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Результаты нашей работы </a:t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вы можете видеть</a:t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на представленных фотографиях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572560" cy="58259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Центр сюжетно-ролевой игры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3010" name="Picture 2" descr="F:\РППС ФОТО 2\сюж-рол\DSC_0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785794"/>
            <a:ext cx="4620039" cy="3071835"/>
          </a:xfrm>
          <a:prstGeom prst="rect">
            <a:avLst/>
          </a:prstGeom>
          <a:noFill/>
        </p:spPr>
      </p:pic>
      <p:pic>
        <p:nvPicPr>
          <p:cNvPr id="43013" name="Picture 5" descr="F:\РППС ФОТО 2\сюж-рол\IMG_2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857231"/>
            <a:ext cx="3643338" cy="2732503"/>
          </a:xfrm>
          <a:prstGeom prst="rect">
            <a:avLst/>
          </a:prstGeom>
          <a:noFill/>
        </p:spPr>
      </p:pic>
      <p:pic>
        <p:nvPicPr>
          <p:cNvPr id="43018" name="Picture 10" descr="F:\РППС ФОТО 2\сюж-рол\IMG_2159.JPG"/>
          <p:cNvPicPr>
            <a:picLocks noChangeAspect="1" noChangeArrowheads="1"/>
          </p:cNvPicPr>
          <p:nvPr/>
        </p:nvPicPr>
        <p:blipFill>
          <a:blip r:embed="rId4" cstate="print"/>
          <a:srcRect t="9929" r="2127" b="4964"/>
          <a:stretch>
            <a:fillRect/>
          </a:stretch>
        </p:blipFill>
        <p:spPr bwMode="auto">
          <a:xfrm>
            <a:off x="4286248" y="3714752"/>
            <a:ext cx="4333905" cy="2826460"/>
          </a:xfrm>
          <a:prstGeom prst="rect">
            <a:avLst/>
          </a:prstGeom>
          <a:noFill/>
        </p:spPr>
      </p:pic>
      <p:pic>
        <p:nvPicPr>
          <p:cNvPr id="43020" name="Picture 12" descr="F:\РППС ФОТО 2\сюж-рол\IMG_21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714752"/>
            <a:ext cx="3619493" cy="27146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F:\РППС ФОТО 2\сюж-рол\20151019_0932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428868"/>
            <a:ext cx="2053843" cy="3651276"/>
          </a:xfrm>
          <a:prstGeom prst="rect">
            <a:avLst/>
          </a:prstGeom>
          <a:noFill/>
        </p:spPr>
      </p:pic>
      <p:pic>
        <p:nvPicPr>
          <p:cNvPr id="44034" name="Picture 2" descr="F:\РППС ФОТО 2\сюж-рол\IMG_2076.JPG"/>
          <p:cNvPicPr>
            <a:picLocks noChangeAspect="1" noChangeArrowheads="1"/>
          </p:cNvPicPr>
          <p:nvPr/>
        </p:nvPicPr>
        <p:blipFill>
          <a:blip r:embed="rId3" cstate="print"/>
          <a:srcRect l="11539" t="15385" r="11538" b="10256"/>
          <a:stretch>
            <a:fillRect/>
          </a:stretch>
        </p:blipFill>
        <p:spPr bwMode="auto">
          <a:xfrm>
            <a:off x="5929322" y="285728"/>
            <a:ext cx="2936348" cy="2128852"/>
          </a:xfrm>
          <a:prstGeom prst="rect">
            <a:avLst/>
          </a:prstGeom>
          <a:noFill/>
        </p:spPr>
      </p:pic>
      <p:pic>
        <p:nvPicPr>
          <p:cNvPr id="4" name="Picture 9" descr="F:\РППС ФОТО 2\сюж-рол\IMG_1135.JPG"/>
          <p:cNvPicPr>
            <a:picLocks noChangeAspect="1" noChangeArrowheads="1"/>
          </p:cNvPicPr>
          <p:nvPr/>
        </p:nvPicPr>
        <p:blipFill>
          <a:blip r:embed="rId4" cstate="print"/>
          <a:srcRect l="35170" t="5085" r="11440"/>
          <a:stretch>
            <a:fillRect/>
          </a:stretch>
        </p:blipFill>
        <p:spPr bwMode="auto">
          <a:xfrm>
            <a:off x="357158" y="214290"/>
            <a:ext cx="2143140" cy="2857503"/>
          </a:xfrm>
          <a:prstGeom prst="rect">
            <a:avLst/>
          </a:prstGeom>
          <a:noFill/>
        </p:spPr>
      </p:pic>
      <p:pic>
        <p:nvPicPr>
          <p:cNvPr id="8" name="Picture 8" descr="F:\РППС ФОТО 2\сюж-рол\20151019_094034.jpg"/>
          <p:cNvPicPr>
            <a:picLocks noChangeAspect="1" noChangeArrowheads="1"/>
          </p:cNvPicPr>
          <p:nvPr/>
        </p:nvPicPr>
        <p:blipFill>
          <a:blip r:embed="rId5" cstate="print"/>
          <a:srcRect l="3788" r="12873"/>
          <a:stretch>
            <a:fillRect/>
          </a:stretch>
        </p:blipFill>
        <p:spPr bwMode="auto">
          <a:xfrm rot="5400000">
            <a:off x="-188702" y="3546232"/>
            <a:ext cx="3143274" cy="2337306"/>
          </a:xfrm>
          <a:prstGeom prst="rect">
            <a:avLst/>
          </a:prstGeom>
          <a:noFill/>
        </p:spPr>
      </p:pic>
      <p:pic>
        <p:nvPicPr>
          <p:cNvPr id="9" name="Picture 6" descr="F:\РППС ФОТО 2\сюж-рол\IMG_2108.JPG"/>
          <p:cNvPicPr>
            <a:picLocks noChangeAspect="1" noChangeArrowheads="1"/>
          </p:cNvPicPr>
          <p:nvPr/>
        </p:nvPicPr>
        <p:blipFill>
          <a:blip r:embed="rId6" cstate="print"/>
          <a:srcRect l="4762" t="12699" r="2380" b="4761"/>
          <a:stretch>
            <a:fillRect/>
          </a:stretch>
        </p:blipFill>
        <p:spPr bwMode="auto">
          <a:xfrm>
            <a:off x="2500298" y="785794"/>
            <a:ext cx="3536180" cy="2357454"/>
          </a:xfrm>
          <a:prstGeom prst="rect">
            <a:avLst/>
          </a:prstGeom>
          <a:noFill/>
        </p:spPr>
      </p:pic>
      <p:pic>
        <p:nvPicPr>
          <p:cNvPr id="7" name="Picture 3" descr="F:\РППС ФОТО 2\сюж-рол\IMG_2078.JPG"/>
          <p:cNvPicPr>
            <a:picLocks noChangeAspect="1" noChangeArrowheads="1"/>
          </p:cNvPicPr>
          <p:nvPr/>
        </p:nvPicPr>
        <p:blipFill>
          <a:blip r:embed="rId7" cstate="print"/>
          <a:srcRect l="7894" r="15132"/>
          <a:stretch>
            <a:fillRect/>
          </a:stretch>
        </p:blipFill>
        <p:spPr bwMode="auto">
          <a:xfrm>
            <a:off x="2857488" y="3357562"/>
            <a:ext cx="3000396" cy="2923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72560" cy="511156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Центр развития речи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5058" name="Picture 2" descr="F:\РППС ФОТО 2\развитие речи\IMG_2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714356"/>
            <a:ext cx="2714612" cy="2035960"/>
          </a:xfrm>
          <a:prstGeom prst="rect">
            <a:avLst/>
          </a:prstGeom>
          <a:noFill/>
        </p:spPr>
      </p:pic>
      <p:pic>
        <p:nvPicPr>
          <p:cNvPr id="45060" name="Picture 4" descr="F:\РППС ФОТО 2\развитие речи\IMG_2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785794"/>
            <a:ext cx="2571768" cy="3429023"/>
          </a:xfrm>
          <a:prstGeom prst="rect">
            <a:avLst/>
          </a:prstGeom>
          <a:noFill/>
        </p:spPr>
      </p:pic>
      <p:pic>
        <p:nvPicPr>
          <p:cNvPr id="45061" name="Picture 5" descr="F:\РППС ФОТО 2\развитие речи\IMG_2173.JPG"/>
          <p:cNvPicPr>
            <a:picLocks noChangeAspect="1" noChangeArrowheads="1"/>
          </p:cNvPicPr>
          <p:nvPr/>
        </p:nvPicPr>
        <p:blipFill>
          <a:blip r:embed="rId4" cstate="print"/>
          <a:srcRect t="34188"/>
          <a:stretch>
            <a:fillRect/>
          </a:stretch>
        </p:blipFill>
        <p:spPr bwMode="auto">
          <a:xfrm>
            <a:off x="5857884" y="2857496"/>
            <a:ext cx="3000364" cy="1480941"/>
          </a:xfrm>
          <a:prstGeom prst="rect">
            <a:avLst/>
          </a:prstGeom>
          <a:noFill/>
        </p:spPr>
      </p:pic>
      <p:pic>
        <p:nvPicPr>
          <p:cNvPr id="45062" name="Picture 6" descr="F:\РППС ФОТО 2\развитие речи\IMG_22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714356"/>
            <a:ext cx="3000364" cy="2250274"/>
          </a:xfrm>
          <a:prstGeom prst="rect">
            <a:avLst/>
          </a:prstGeom>
          <a:noFill/>
        </p:spPr>
      </p:pic>
      <p:pic>
        <p:nvPicPr>
          <p:cNvPr id="45064" name="Picture 8" descr="F:\РППС ФОТО 2\развитие речи\IMG_22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4500570"/>
            <a:ext cx="2881301" cy="2160976"/>
          </a:xfrm>
          <a:prstGeom prst="rect">
            <a:avLst/>
          </a:prstGeom>
          <a:noFill/>
        </p:spPr>
      </p:pic>
      <p:pic>
        <p:nvPicPr>
          <p:cNvPr id="45065" name="Picture 9" descr="F:\РППС ФОТО 2\развитие речи\IMG_22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3286124"/>
            <a:ext cx="2428892" cy="3238521"/>
          </a:xfrm>
          <a:prstGeom prst="rect">
            <a:avLst/>
          </a:prstGeom>
          <a:noFill/>
        </p:spPr>
      </p:pic>
      <p:pic>
        <p:nvPicPr>
          <p:cNvPr id="45066" name="Picture 10" descr="F:\РППС ФОТО 2\развитие речи\IMG_226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4429132"/>
            <a:ext cx="2714644" cy="20359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72560" cy="58259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Центр театрализованной деятельности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6082" name="Picture 2" descr="F:\РППС ФОТО 2\муз -театр\IMG_2052.JPG"/>
          <p:cNvPicPr>
            <a:picLocks noChangeAspect="1" noChangeArrowheads="1"/>
          </p:cNvPicPr>
          <p:nvPr/>
        </p:nvPicPr>
        <p:blipFill>
          <a:blip r:embed="rId2" cstate="print"/>
          <a:srcRect l="7895" t="11842" r="2631" b="5263"/>
          <a:stretch>
            <a:fillRect/>
          </a:stretch>
        </p:blipFill>
        <p:spPr bwMode="auto">
          <a:xfrm>
            <a:off x="2928926" y="785794"/>
            <a:ext cx="3065030" cy="3786214"/>
          </a:xfrm>
          <a:prstGeom prst="rect">
            <a:avLst/>
          </a:prstGeom>
          <a:noFill/>
        </p:spPr>
      </p:pic>
      <p:pic>
        <p:nvPicPr>
          <p:cNvPr id="46086" name="Picture 6" descr="F:\РППС ФОТО 2\муз -театр\IMG_2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643050"/>
            <a:ext cx="2571768" cy="3571924"/>
          </a:xfrm>
          <a:prstGeom prst="rect">
            <a:avLst/>
          </a:prstGeom>
          <a:noFill/>
        </p:spPr>
      </p:pic>
      <p:pic>
        <p:nvPicPr>
          <p:cNvPr id="46088" name="Picture 8" descr="F:\РППС ФОТО 2\муз -театр\IMG_22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984" y="1643050"/>
            <a:ext cx="2661066" cy="3548087"/>
          </a:xfrm>
          <a:prstGeom prst="rect">
            <a:avLst/>
          </a:prstGeom>
          <a:noFill/>
        </p:spPr>
      </p:pic>
      <p:pic>
        <p:nvPicPr>
          <p:cNvPr id="10" name="Picture 7" descr="F:\РППС ФОТО 2\муз -театр\IMG_22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4643446"/>
            <a:ext cx="2762270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:\РППС ФОТО 2\муз -театр\IMG_2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42852"/>
            <a:ext cx="3476617" cy="2607463"/>
          </a:xfrm>
          <a:prstGeom prst="rect">
            <a:avLst/>
          </a:prstGeom>
          <a:noFill/>
        </p:spPr>
      </p:pic>
      <p:pic>
        <p:nvPicPr>
          <p:cNvPr id="47107" name="Picture 3" descr="F:\РППС ФОТО 2\муз -театр\IMG_22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2928940" cy="3905253"/>
          </a:xfrm>
          <a:prstGeom prst="rect">
            <a:avLst/>
          </a:prstGeom>
          <a:noFill/>
        </p:spPr>
      </p:pic>
      <p:pic>
        <p:nvPicPr>
          <p:cNvPr id="4" name="Picture 4" descr="F:\РППС ФОТО 2\муз -театр\IMG_2172.JPG"/>
          <p:cNvPicPr>
            <a:picLocks noChangeAspect="1" noChangeArrowheads="1"/>
          </p:cNvPicPr>
          <p:nvPr/>
        </p:nvPicPr>
        <p:blipFill>
          <a:blip r:embed="rId4" cstate="print"/>
          <a:srcRect t="12121"/>
          <a:stretch>
            <a:fillRect/>
          </a:stretch>
        </p:blipFill>
        <p:spPr bwMode="auto">
          <a:xfrm>
            <a:off x="142844" y="4214818"/>
            <a:ext cx="3714776" cy="2448372"/>
          </a:xfrm>
          <a:prstGeom prst="rect">
            <a:avLst/>
          </a:prstGeom>
          <a:noFill/>
        </p:spPr>
      </p:pic>
      <p:pic>
        <p:nvPicPr>
          <p:cNvPr id="7" name="Picture 3" descr="F:\РППС ФОТО 2\муз -театр\IMG_2153.JPG"/>
          <p:cNvPicPr>
            <a:picLocks noChangeAspect="1" noChangeArrowheads="1"/>
          </p:cNvPicPr>
          <p:nvPr/>
        </p:nvPicPr>
        <p:blipFill>
          <a:blip r:embed="rId5" cstate="print"/>
          <a:srcRect l="9091" r="4544" b="3029"/>
          <a:stretch>
            <a:fillRect/>
          </a:stretch>
        </p:blipFill>
        <p:spPr bwMode="auto">
          <a:xfrm>
            <a:off x="4071934" y="2857496"/>
            <a:ext cx="3370981" cy="2838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142852"/>
            <a:ext cx="8643998" cy="6715147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en-US" sz="1800" dirty="0" smtClean="0"/>
              <a:t> 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РППС ДО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У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/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</a:b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 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/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</a:b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Развивающая предметно-пространственная среда дошкольной образовательной организации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(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РППС ДОУ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):</a:t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</a:b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 </a:t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</a:b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часть образовательной среды,  представленная специально организованным пространством, материалами, оборудованием и инвентарем, для развития детей дошкольного возраста в соответствии с особенностями каждого возрастного этапа, охраны и укрепления их здоровья, учета особенностей и коррекции недостатков их развития.</a:t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</a:b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 </a:t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</a:b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 </a:t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</a:b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 </a:t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</a:b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Цели организации (РППС ДО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У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):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/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</a:b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 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/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</a:b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обеспечение максимальной реализации образовательного потенциала пространства; </a:t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</a:b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 </a:t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</a:b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обеспечение полноценного общения и совместной деятельности детей и взрослых; </a:t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</a:b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 </a:t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</a:b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обеспечение реализации различных общеобразовательных программ. </a:t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</a:b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/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</a:b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 </a:t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</a:b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                                                                                 п. п.1.1, 1.4, 1.6, 3.3, 3.6 ФГОС ДО</a:t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</a:b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72560" cy="58259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       Книжный уголок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8130" name="Picture 2" descr="F:\РППС ФОТО 2\книжный\IMG_2057.JPG"/>
          <p:cNvPicPr>
            <a:picLocks noChangeAspect="1" noChangeArrowheads="1"/>
          </p:cNvPicPr>
          <p:nvPr/>
        </p:nvPicPr>
        <p:blipFill>
          <a:blip r:embed="rId2" cstate="print"/>
          <a:srcRect l="7643" r="5732"/>
          <a:stretch>
            <a:fillRect/>
          </a:stretch>
        </p:blipFill>
        <p:spPr bwMode="auto">
          <a:xfrm>
            <a:off x="142844" y="428604"/>
            <a:ext cx="2571768" cy="3958481"/>
          </a:xfrm>
          <a:prstGeom prst="rect">
            <a:avLst/>
          </a:prstGeom>
          <a:noFill/>
        </p:spPr>
      </p:pic>
      <p:pic>
        <p:nvPicPr>
          <p:cNvPr id="48132" name="Picture 4" descr="F:\РППС ФОТО 2\книжный\IMG_2085.JPG"/>
          <p:cNvPicPr>
            <a:picLocks noChangeAspect="1" noChangeArrowheads="1"/>
          </p:cNvPicPr>
          <p:nvPr/>
        </p:nvPicPr>
        <p:blipFill>
          <a:blip r:embed="rId3" cstate="print"/>
          <a:srcRect l="3448" b="12068"/>
          <a:stretch>
            <a:fillRect/>
          </a:stretch>
        </p:blipFill>
        <p:spPr bwMode="auto">
          <a:xfrm>
            <a:off x="5786446" y="2928934"/>
            <a:ext cx="2643206" cy="3423950"/>
          </a:xfrm>
          <a:prstGeom prst="rect">
            <a:avLst/>
          </a:prstGeom>
          <a:noFill/>
        </p:spPr>
      </p:pic>
      <p:pic>
        <p:nvPicPr>
          <p:cNvPr id="48135" name="Picture 7" descr="F:\РППС ФОТО 2\книжный\IMG_2188.JPG"/>
          <p:cNvPicPr>
            <a:picLocks noChangeAspect="1" noChangeArrowheads="1"/>
          </p:cNvPicPr>
          <p:nvPr/>
        </p:nvPicPr>
        <p:blipFill>
          <a:blip r:embed="rId4" cstate="print"/>
          <a:srcRect l="15686"/>
          <a:stretch>
            <a:fillRect/>
          </a:stretch>
        </p:blipFill>
        <p:spPr bwMode="auto">
          <a:xfrm>
            <a:off x="2928926" y="1518448"/>
            <a:ext cx="2518171" cy="39822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F:\РППС ФОТО 2\книжный\IMG_2216.JPG"/>
          <p:cNvPicPr>
            <a:picLocks noChangeAspect="1" noChangeArrowheads="1"/>
          </p:cNvPicPr>
          <p:nvPr/>
        </p:nvPicPr>
        <p:blipFill>
          <a:blip r:embed="rId2" cstate="print"/>
          <a:srcRect l="7345"/>
          <a:stretch>
            <a:fillRect/>
          </a:stretch>
        </p:blipFill>
        <p:spPr bwMode="auto">
          <a:xfrm>
            <a:off x="5786446" y="2714620"/>
            <a:ext cx="2714626" cy="3906415"/>
          </a:xfrm>
          <a:prstGeom prst="rect">
            <a:avLst/>
          </a:prstGeom>
          <a:noFill/>
        </p:spPr>
      </p:pic>
      <p:pic>
        <p:nvPicPr>
          <p:cNvPr id="3" name="Picture 5" descr="F:\РППС ФОТО 2\книжный\IMG_2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2571718" cy="3428957"/>
          </a:xfrm>
          <a:prstGeom prst="rect">
            <a:avLst/>
          </a:prstGeom>
          <a:noFill/>
        </p:spPr>
      </p:pic>
      <p:pic>
        <p:nvPicPr>
          <p:cNvPr id="4" name="Picture 6" descr="F:\РППС ФОТО 2\книжный\IMG_21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285728"/>
            <a:ext cx="3143272" cy="2357455"/>
          </a:xfrm>
          <a:prstGeom prst="rect">
            <a:avLst/>
          </a:prstGeom>
          <a:noFill/>
        </p:spPr>
      </p:pic>
      <p:pic>
        <p:nvPicPr>
          <p:cNvPr id="5" name="Picture 3" descr="F:\РППС ФОТО 2\книжный\IMG_2061.JPG"/>
          <p:cNvPicPr>
            <a:picLocks noChangeAspect="1" noChangeArrowheads="1"/>
          </p:cNvPicPr>
          <p:nvPr/>
        </p:nvPicPr>
        <p:blipFill>
          <a:blip r:embed="rId5" cstate="print"/>
          <a:srcRect t="9524" r="5357"/>
          <a:stretch>
            <a:fillRect/>
          </a:stretch>
        </p:blipFill>
        <p:spPr bwMode="auto">
          <a:xfrm>
            <a:off x="1285852" y="4000504"/>
            <a:ext cx="3786214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9" name="Picture 7" descr="F:\РППС ФОТО 2\природы и экс\IMG_2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642918"/>
            <a:ext cx="3214710" cy="241103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15436" cy="51115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Центр природы и экспериментирования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9154" name="Picture 2" descr="F:\РППС ФОТО 2\природы и экс\20151019_093853.jpg"/>
          <p:cNvPicPr>
            <a:picLocks noChangeAspect="1" noChangeArrowheads="1"/>
          </p:cNvPicPr>
          <p:nvPr/>
        </p:nvPicPr>
        <p:blipFill>
          <a:blip r:embed="rId3" cstate="print"/>
          <a:srcRect r="11183"/>
          <a:stretch>
            <a:fillRect/>
          </a:stretch>
        </p:blipFill>
        <p:spPr bwMode="auto">
          <a:xfrm>
            <a:off x="142844" y="4500570"/>
            <a:ext cx="3158354" cy="2000264"/>
          </a:xfrm>
          <a:prstGeom prst="rect">
            <a:avLst/>
          </a:prstGeom>
          <a:noFill/>
        </p:spPr>
      </p:pic>
      <p:pic>
        <p:nvPicPr>
          <p:cNvPr id="49157" name="Picture 5" descr="F:\РППС ФОТО 2\природы и экс\IMG_1142.JPG"/>
          <p:cNvPicPr>
            <a:picLocks noChangeAspect="1" noChangeArrowheads="1"/>
          </p:cNvPicPr>
          <p:nvPr/>
        </p:nvPicPr>
        <p:blipFill>
          <a:blip r:embed="rId4" cstate="print"/>
          <a:srcRect t="15556" r="14073"/>
          <a:stretch>
            <a:fillRect/>
          </a:stretch>
        </p:blipFill>
        <p:spPr bwMode="auto">
          <a:xfrm>
            <a:off x="142844" y="642918"/>
            <a:ext cx="2428892" cy="3182658"/>
          </a:xfrm>
          <a:prstGeom prst="rect">
            <a:avLst/>
          </a:prstGeom>
          <a:noFill/>
        </p:spPr>
      </p:pic>
      <p:pic>
        <p:nvPicPr>
          <p:cNvPr id="49158" name="Picture 6" descr="F:\РППС ФОТО 2\природы и экс\IMG_21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1928802"/>
            <a:ext cx="3619525" cy="2714644"/>
          </a:xfrm>
          <a:prstGeom prst="rect">
            <a:avLst/>
          </a:prstGeom>
          <a:noFill/>
        </p:spPr>
      </p:pic>
      <p:pic>
        <p:nvPicPr>
          <p:cNvPr id="49155" name="Picture 3" descr="F:\РППС ФОТО 2\природы и экс\20151019_0941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4500570"/>
            <a:ext cx="3659181" cy="2058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F:\РППС ФОТО 2\природы и экс\IMG_2125.JPG"/>
          <p:cNvPicPr>
            <a:picLocks noChangeAspect="1" noChangeArrowheads="1"/>
          </p:cNvPicPr>
          <p:nvPr/>
        </p:nvPicPr>
        <p:blipFill>
          <a:blip r:embed="rId2" cstate="print"/>
          <a:srcRect l="4878" r="4876"/>
          <a:stretch>
            <a:fillRect/>
          </a:stretch>
        </p:blipFill>
        <p:spPr bwMode="auto">
          <a:xfrm>
            <a:off x="142844" y="4286256"/>
            <a:ext cx="2786082" cy="2315410"/>
          </a:xfrm>
          <a:prstGeom prst="rect">
            <a:avLst/>
          </a:prstGeom>
          <a:noFill/>
        </p:spPr>
      </p:pic>
      <p:pic>
        <p:nvPicPr>
          <p:cNvPr id="50180" name="Picture 4" descr="F:\РППС ФОТО 2\природы и экс\IMG_2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785926"/>
            <a:ext cx="3929090" cy="2946818"/>
          </a:xfrm>
          <a:prstGeom prst="rect">
            <a:avLst/>
          </a:prstGeom>
          <a:noFill/>
        </p:spPr>
      </p:pic>
      <p:pic>
        <p:nvPicPr>
          <p:cNvPr id="50181" name="Picture 5" descr="F:\РППС ФОТО 2\природы и экс\IMG_23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142852"/>
            <a:ext cx="2339577" cy="3119436"/>
          </a:xfrm>
          <a:prstGeom prst="rect">
            <a:avLst/>
          </a:prstGeom>
          <a:noFill/>
        </p:spPr>
      </p:pic>
      <p:pic>
        <p:nvPicPr>
          <p:cNvPr id="2" name="Picture 9" descr="F:\РППС ФОТО 2\природы и экс\IMG_22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4393413"/>
            <a:ext cx="3071834" cy="2303876"/>
          </a:xfrm>
          <a:prstGeom prst="rect">
            <a:avLst/>
          </a:prstGeom>
          <a:noFill/>
        </p:spPr>
      </p:pic>
      <p:pic>
        <p:nvPicPr>
          <p:cNvPr id="50178" name="Picture 2" descr="F:\РППС ФОТО 2\природы и экс\IMG_2260.JPG"/>
          <p:cNvPicPr>
            <a:picLocks noChangeAspect="1" noChangeArrowheads="1"/>
          </p:cNvPicPr>
          <p:nvPr/>
        </p:nvPicPr>
        <p:blipFill>
          <a:blip r:embed="rId6" cstate="print"/>
          <a:srcRect t="18750"/>
          <a:stretch>
            <a:fillRect/>
          </a:stretch>
        </p:blipFill>
        <p:spPr bwMode="auto">
          <a:xfrm>
            <a:off x="142844" y="357166"/>
            <a:ext cx="2285966" cy="29050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72560" cy="511156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Центр сенсорики и математики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03" name="Picture 3" descr="F:\РППС ФОТО 2\сенсор и математ\IMG_2066.JPG"/>
          <p:cNvPicPr>
            <a:picLocks noChangeAspect="1" noChangeArrowheads="1"/>
          </p:cNvPicPr>
          <p:nvPr/>
        </p:nvPicPr>
        <p:blipFill>
          <a:blip r:embed="rId2" cstate="print"/>
          <a:srcRect t="5287" b="23332"/>
          <a:stretch>
            <a:fillRect/>
          </a:stretch>
        </p:blipFill>
        <p:spPr bwMode="auto">
          <a:xfrm>
            <a:off x="2928926" y="2714620"/>
            <a:ext cx="3786214" cy="2252170"/>
          </a:xfrm>
          <a:prstGeom prst="rect">
            <a:avLst/>
          </a:prstGeom>
          <a:noFill/>
        </p:spPr>
      </p:pic>
      <p:pic>
        <p:nvPicPr>
          <p:cNvPr id="51204" name="Picture 4" descr="F:\РППС ФОТО 2\сенсор и математ\IMG_2068.JPG"/>
          <p:cNvPicPr>
            <a:picLocks noChangeAspect="1" noChangeArrowheads="1"/>
          </p:cNvPicPr>
          <p:nvPr/>
        </p:nvPicPr>
        <p:blipFill>
          <a:blip r:embed="rId3" cstate="print"/>
          <a:srcRect t="22223"/>
          <a:stretch>
            <a:fillRect/>
          </a:stretch>
        </p:blipFill>
        <p:spPr bwMode="auto">
          <a:xfrm>
            <a:off x="142844" y="4714884"/>
            <a:ext cx="3428960" cy="2000217"/>
          </a:xfrm>
          <a:prstGeom prst="rect">
            <a:avLst/>
          </a:prstGeom>
          <a:noFill/>
        </p:spPr>
      </p:pic>
      <p:pic>
        <p:nvPicPr>
          <p:cNvPr id="51207" name="Picture 7" descr="F:\РППС ФОТО 2\сенсор и математ\IMG_21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714356"/>
            <a:ext cx="3357586" cy="2518189"/>
          </a:xfrm>
          <a:prstGeom prst="rect">
            <a:avLst/>
          </a:prstGeom>
          <a:noFill/>
        </p:spPr>
      </p:pic>
      <p:pic>
        <p:nvPicPr>
          <p:cNvPr id="51205" name="Picture 5" descr="F:\РППС ФОТО 2\сенсор и математ\IMG_2091.JPG"/>
          <p:cNvPicPr>
            <a:picLocks noChangeAspect="1" noChangeArrowheads="1"/>
          </p:cNvPicPr>
          <p:nvPr/>
        </p:nvPicPr>
        <p:blipFill>
          <a:blip r:embed="rId5" cstate="print"/>
          <a:srcRect t="16129" b="12902"/>
          <a:stretch>
            <a:fillRect/>
          </a:stretch>
        </p:blipFill>
        <p:spPr bwMode="auto">
          <a:xfrm>
            <a:off x="4714876" y="732768"/>
            <a:ext cx="4071966" cy="2167362"/>
          </a:xfrm>
          <a:prstGeom prst="rect">
            <a:avLst/>
          </a:prstGeom>
          <a:noFill/>
        </p:spPr>
      </p:pic>
      <p:pic>
        <p:nvPicPr>
          <p:cNvPr id="9" name="Picture 6" descr="F:\РППС ФОТО 2\сенсор и математ\IMG_2145.JPG"/>
          <p:cNvPicPr>
            <a:picLocks noChangeAspect="1" noChangeArrowheads="1"/>
          </p:cNvPicPr>
          <p:nvPr/>
        </p:nvPicPr>
        <p:blipFill>
          <a:blip r:embed="rId6" cstate="print"/>
          <a:srcRect l="6061" r="6060" b="13636"/>
          <a:stretch>
            <a:fillRect/>
          </a:stretch>
        </p:blipFill>
        <p:spPr bwMode="auto">
          <a:xfrm>
            <a:off x="6643702" y="3714752"/>
            <a:ext cx="2357454" cy="30890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:\РППС ФОТО 2\сенсор и математ\IMG_2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14290"/>
            <a:ext cx="4000528" cy="3000397"/>
          </a:xfrm>
          <a:prstGeom prst="rect">
            <a:avLst/>
          </a:prstGeom>
          <a:noFill/>
        </p:spPr>
      </p:pic>
      <p:pic>
        <p:nvPicPr>
          <p:cNvPr id="52227" name="Picture 3" descr="F:\РППС ФОТО 2\сенсор и математ\IMG_2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429000"/>
            <a:ext cx="3905277" cy="2928958"/>
          </a:xfrm>
          <a:prstGeom prst="rect">
            <a:avLst/>
          </a:prstGeom>
          <a:noFill/>
        </p:spPr>
      </p:pic>
      <p:pic>
        <p:nvPicPr>
          <p:cNvPr id="6" name="Picture 2" descr="F:\РППС ФОТО 2\сенсор и математ\DSC_0198.JPG"/>
          <p:cNvPicPr>
            <a:picLocks noChangeAspect="1" noChangeArrowheads="1"/>
          </p:cNvPicPr>
          <p:nvPr/>
        </p:nvPicPr>
        <p:blipFill>
          <a:blip r:embed="rId4" cstate="print"/>
          <a:srcRect l="7512" r="14863"/>
          <a:stretch>
            <a:fillRect/>
          </a:stretch>
        </p:blipFill>
        <p:spPr bwMode="auto">
          <a:xfrm>
            <a:off x="214281" y="183845"/>
            <a:ext cx="3288243" cy="2816527"/>
          </a:xfrm>
          <a:prstGeom prst="rect">
            <a:avLst/>
          </a:prstGeom>
          <a:noFill/>
        </p:spPr>
      </p:pic>
      <p:pic>
        <p:nvPicPr>
          <p:cNvPr id="52228" name="Picture 4" descr="F:\РППС ФОТО 2\сенсор и математ\IMG_2111.JPG"/>
          <p:cNvPicPr>
            <a:picLocks noChangeAspect="1" noChangeArrowheads="1"/>
          </p:cNvPicPr>
          <p:nvPr/>
        </p:nvPicPr>
        <p:blipFill>
          <a:blip r:embed="rId5" cstate="print"/>
          <a:srcRect t="8696" b="26086"/>
          <a:stretch>
            <a:fillRect/>
          </a:stretch>
        </p:blipFill>
        <p:spPr bwMode="auto">
          <a:xfrm>
            <a:off x="5143504" y="3714752"/>
            <a:ext cx="3429024" cy="29817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643998" cy="868346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Центр краеведения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и патриотического воспитания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3250" name="Picture 2" descr="F:\РППС ФОТО 2\краевед\IMG_22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142984"/>
            <a:ext cx="4167185" cy="3125389"/>
          </a:xfrm>
          <a:prstGeom prst="rect">
            <a:avLst/>
          </a:prstGeom>
          <a:noFill/>
        </p:spPr>
      </p:pic>
      <p:pic>
        <p:nvPicPr>
          <p:cNvPr id="53252" name="Picture 4" descr="F:\РППС ФОТО 2\краевед\IMG_22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571744"/>
            <a:ext cx="3071834" cy="4095778"/>
          </a:xfrm>
          <a:prstGeom prst="rect">
            <a:avLst/>
          </a:prstGeom>
          <a:noFill/>
        </p:spPr>
      </p:pic>
      <p:pic>
        <p:nvPicPr>
          <p:cNvPr id="53253" name="Picture 5" descr="F:\РППС ФОТО 2\краевед\IMG_22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643314"/>
            <a:ext cx="3000364" cy="2250273"/>
          </a:xfrm>
          <a:prstGeom prst="rect">
            <a:avLst/>
          </a:prstGeom>
          <a:noFill/>
        </p:spPr>
      </p:pic>
      <p:pic>
        <p:nvPicPr>
          <p:cNvPr id="53254" name="Picture 6" descr="F:\РППС ФОТО 2\краевед\IMG_2205.JPG"/>
          <p:cNvPicPr>
            <a:picLocks noChangeAspect="1" noChangeArrowheads="1"/>
          </p:cNvPicPr>
          <p:nvPr/>
        </p:nvPicPr>
        <p:blipFill>
          <a:blip r:embed="rId5" cstate="print"/>
          <a:srcRect l="2344" t="3125" r="1561" b="18749"/>
          <a:stretch>
            <a:fillRect/>
          </a:stretch>
        </p:blipFill>
        <p:spPr bwMode="auto">
          <a:xfrm>
            <a:off x="5715008" y="4429132"/>
            <a:ext cx="3331868" cy="2031627"/>
          </a:xfrm>
          <a:prstGeom prst="rect">
            <a:avLst/>
          </a:prstGeom>
          <a:noFill/>
        </p:spPr>
      </p:pic>
      <p:pic>
        <p:nvPicPr>
          <p:cNvPr id="53255" name="Picture 7" descr="F:\уголки сортировка\краеведения и патриотического воспитания\IMG_2067.JPG"/>
          <p:cNvPicPr>
            <a:picLocks noChangeAspect="1" noChangeArrowheads="1"/>
          </p:cNvPicPr>
          <p:nvPr/>
        </p:nvPicPr>
        <p:blipFill>
          <a:blip r:embed="rId6" cstate="print"/>
          <a:srcRect l="5232" t="23257" r="5814" b="6976"/>
          <a:stretch>
            <a:fillRect/>
          </a:stretch>
        </p:blipFill>
        <p:spPr bwMode="auto">
          <a:xfrm>
            <a:off x="142844" y="1142984"/>
            <a:ext cx="3571900" cy="21010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72560" cy="101122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Центр изобразительной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и продуктивной деятельности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4275" name="Picture 3" descr="F:\РППС ФОТО 2\ИЗО\20151020_145238_Richtone(HDR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14422"/>
            <a:ext cx="3301991" cy="1857370"/>
          </a:xfrm>
          <a:prstGeom prst="rect">
            <a:avLst/>
          </a:prstGeom>
          <a:noFill/>
        </p:spPr>
      </p:pic>
      <p:pic>
        <p:nvPicPr>
          <p:cNvPr id="54278" name="Picture 6" descr="F:\РППС ФОТО 2\ИЗО\IMG_2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357430"/>
            <a:ext cx="2952738" cy="2214554"/>
          </a:xfrm>
          <a:prstGeom prst="rect">
            <a:avLst/>
          </a:prstGeom>
          <a:noFill/>
        </p:spPr>
      </p:pic>
      <p:pic>
        <p:nvPicPr>
          <p:cNvPr id="54279" name="Picture 7" descr="F:\РППС ФОТО 2\ИЗО\IMG_22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357694"/>
            <a:ext cx="2714612" cy="2035959"/>
          </a:xfrm>
          <a:prstGeom prst="rect">
            <a:avLst/>
          </a:prstGeom>
          <a:noFill/>
        </p:spPr>
      </p:pic>
      <p:pic>
        <p:nvPicPr>
          <p:cNvPr id="54277" name="Picture 5" descr="F:\РППС ФОТО 2\ИЗО\IMG_22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1214422"/>
            <a:ext cx="3071802" cy="2303852"/>
          </a:xfrm>
          <a:prstGeom prst="rect">
            <a:avLst/>
          </a:prstGeom>
          <a:noFill/>
        </p:spPr>
      </p:pic>
      <p:pic>
        <p:nvPicPr>
          <p:cNvPr id="9" name="Picture 3" descr="F:\РППС ФОТО 2\ИЗО\IMG_23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286124"/>
            <a:ext cx="2714612" cy="2035959"/>
          </a:xfrm>
          <a:prstGeom prst="rect">
            <a:avLst/>
          </a:prstGeom>
          <a:noFill/>
        </p:spPr>
      </p:pic>
      <p:pic>
        <p:nvPicPr>
          <p:cNvPr id="10" name="Picture 2" descr="F:\РППС ФОТО 2\ИЗО\IMG_228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4714884"/>
            <a:ext cx="2524110" cy="18930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72560" cy="511156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Уголок конструирования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6322" name="Picture 2" descr="F:\РППС ФОТО 2\констр\IMG_2071.JPG"/>
          <p:cNvPicPr>
            <a:picLocks noChangeAspect="1" noChangeArrowheads="1"/>
          </p:cNvPicPr>
          <p:nvPr/>
        </p:nvPicPr>
        <p:blipFill>
          <a:blip r:embed="rId2" cstate="print"/>
          <a:srcRect t="25731" r="1754"/>
          <a:stretch>
            <a:fillRect/>
          </a:stretch>
        </p:blipFill>
        <p:spPr bwMode="auto">
          <a:xfrm>
            <a:off x="285720" y="857232"/>
            <a:ext cx="4000528" cy="2268133"/>
          </a:xfrm>
          <a:prstGeom prst="rect">
            <a:avLst/>
          </a:prstGeom>
          <a:noFill/>
        </p:spPr>
      </p:pic>
      <p:pic>
        <p:nvPicPr>
          <p:cNvPr id="56325" name="Picture 5" descr="F:\РППС ФОТО 2\констр\IMG_22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803630"/>
            <a:ext cx="3357586" cy="2518190"/>
          </a:xfrm>
          <a:prstGeom prst="rect">
            <a:avLst/>
          </a:prstGeom>
          <a:noFill/>
        </p:spPr>
      </p:pic>
      <p:pic>
        <p:nvPicPr>
          <p:cNvPr id="56326" name="Picture 6" descr="F:\РППС ФОТО 2\констр\20151019_092922.jpg"/>
          <p:cNvPicPr>
            <a:picLocks noChangeAspect="1" noChangeArrowheads="1"/>
          </p:cNvPicPr>
          <p:nvPr/>
        </p:nvPicPr>
        <p:blipFill>
          <a:blip r:embed="rId4" cstate="print"/>
          <a:srcRect t="3065" r="6896"/>
          <a:stretch>
            <a:fillRect/>
          </a:stretch>
        </p:blipFill>
        <p:spPr bwMode="auto">
          <a:xfrm>
            <a:off x="714348" y="2928934"/>
            <a:ext cx="3857652" cy="2259209"/>
          </a:xfrm>
          <a:prstGeom prst="rect">
            <a:avLst/>
          </a:prstGeom>
          <a:noFill/>
        </p:spPr>
      </p:pic>
      <p:pic>
        <p:nvPicPr>
          <p:cNvPr id="56324" name="Picture 4" descr="F:\РППС ФОТО 2\констр\IMG_2264.JPG"/>
          <p:cNvPicPr>
            <a:picLocks noChangeAspect="1" noChangeArrowheads="1"/>
          </p:cNvPicPr>
          <p:nvPr/>
        </p:nvPicPr>
        <p:blipFill>
          <a:blip r:embed="rId5" cstate="print"/>
          <a:srcRect l="7500" t="3750" r="7499" b="4374"/>
          <a:stretch>
            <a:fillRect/>
          </a:stretch>
        </p:blipFill>
        <p:spPr bwMode="auto">
          <a:xfrm>
            <a:off x="6143636" y="2571744"/>
            <a:ext cx="2428892" cy="3500462"/>
          </a:xfrm>
          <a:prstGeom prst="rect">
            <a:avLst/>
          </a:prstGeom>
          <a:noFill/>
        </p:spPr>
      </p:pic>
      <p:pic>
        <p:nvPicPr>
          <p:cNvPr id="56323" name="Picture 3" descr="F:\РППС ФОТО 2\констр\IMG_2273.JPG"/>
          <p:cNvPicPr>
            <a:picLocks noChangeAspect="1" noChangeArrowheads="1"/>
          </p:cNvPicPr>
          <p:nvPr/>
        </p:nvPicPr>
        <p:blipFill>
          <a:blip r:embed="rId6" cstate="print"/>
          <a:srcRect t="14815" b="14073"/>
          <a:stretch>
            <a:fillRect/>
          </a:stretch>
        </p:blipFill>
        <p:spPr bwMode="auto">
          <a:xfrm>
            <a:off x="2714612" y="4929198"/>
            <a:ext cx="3428992" cy="18288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72560" cy="511156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Спортивный зал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7348" name="Picture 4" descr="C:\Users\user\Desktop\Фото групп октябрь 2015\Спортивный зал октябрь 2015\IMG_2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71480"/>
            <a:ext cx="2428892" cy="3238523"/>
          </a:xfrm>
          <a:prstGeom prst="rect">
            <a:avLst/>
          </a:prstGeom>
          <a:noFill/>
        </p:spPr>
      </p:pic>
      <p:pic>
        <p:nvPicPr>
          <p:cNvPr id="57351" name="Picture 7" descr="C:\Users\user\Desktop\Фото групп октябрь 2015\Спортивный зал октябрь 2015\IMG_2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964497"/>
            <a:ext cx="3429024" cy="2571769"/>
          </a:xfrm>
          <a:prstGeom prst="rect">
            <a:avLst/>
          </a:prstGeom>
          <a:noFill/>
        </p:spPr>
      </p:pic>
      <p:pic>
        <p:nvPicPr>
          <p:cNvPr id="57350" name="Picture 6" descr="C:\Users\user\Desktop\Фото групп октябрь 2015\Спортивный зал октябрь 2015\IMG_21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714356"/>
            <a:ext cx="3000396" cy="2250298"/>
          </a:xfrm>
          <a:prstGeom prst="rect">
            <a:avLst/>
          </a:prstGeom>
          <a:noFill/>
        </p:spPr>
      </p:pic>
      <p:pic>
        <p:nvPicPr>
          <p:cNvPr id="57346" name="Picture 2" descr="C:\Users\user\Desktop\Фото групп октябрь 2015\Спортивный зал октябрь 2015\IMG_21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286256"/>
            <a:ext cx="3238491" cy="2428868"/>
          </a:xfrm>
          <a:prstGeom prst="rect">
            <a:avLst/>
          </a:prstGeom>
          <a:noFill/>
        </p:spPr>
      </p:pic>
      <p:pic>
        <p:nvPicPr>
          <p:cNvPr id="57347" name="Picture 3" descr="C:\Users\user\Desktop\Фото групп октябрь 2015\Спортивный зал октябрь 2015\IMG_21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4268396"/>
            <a:ext cx="3214710" cy="24110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214282" y="2643182"/>
            <a:ext cx="4643470" cy="1714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928670"/>
            <a:ext cx="4643470" cy="1643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929190" y="928670"/>
            <a:ext cx="3643338" cy="1643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1115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Нормативная база</a:t>
            </a:r>
            <a:endParaRPr lang="ru-RU" b="1" dirty="0">
              <a:solidFill>
                <a:schemeClr val="accent1">
                  <a:lumMod val="50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500034" y="1000108"/>
            <a:ext cx="4500594" cy="121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Концепция содержания непрерывного образования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Утверждена Федеральным координационным советом по общему образованию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Министерства образования РФ 17.06.2003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5000628" y="1357298"/>
            <a:ext cx="37147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92100" algn="l"/>
              </a:tabLst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ГОСТ 25779-90 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«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Игрушки. Общие требования безопасности и методы контроля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»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(с изменениями)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92100" algn="l"/>
              </a:tabLst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ГОСТ Р 51555-99 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«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Игрушки. Общие требования безопасности и методы испытаний.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Механические и физические свойства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»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72066" y="1000108"/>
            <a:ext cx="3286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Требования безопасности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14282" y="2640851"/>
            <a:ext cx="4572032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</a:tabLst>
            </a:pPr>
            <a:r>
              <a:rPr kumimoji="0" 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Психолого-педагогические требования Минобрнауки России</a:t>
            </a:r>
            <a:endParaRPr lang="ru-RU" sz="300" b="1" dirty="0" smtClean="0"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</a:tabLst>
            </a:pPr>
            <a:endParaRPr kumimoji="0" lang="ru-RU" sz="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80988" algn="l"/>
              </a:tabLst>
            </a:pPr>
            <a:r>
              <a:rPr kumimoji="0" lang="ru-RU" sz="105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Приказ </a:t>
            </a: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Минобрнауки РФ</a:t>
            </a:r>
            <a:r>
              <a:rPr kumimoji="0" lang="ru-RU" sz="105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№1014 от 30.08.2013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</a:tabLst>
            </a:pPr>
            <a:r>
              <a:rPr kumimoji="0" lang="ru-RU" sz="105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«Об</a:t>
            </a:r>
            <a:r>
              <a:rPr kumimoji="0" lang="ru-RU" sz="105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 утверждении порядка организации и осуществления образовательной деятельности по основным общеобразовательным программам -  образовательным программам дошкольного образования</a:t>
            </a:r>
            <a:r>
              <a:rPr kumimoji="0" lang="ru-RU" sz="105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»</a:t>
            </a:r>
            <a:r>
              <a:rPr kumimoji="0" lang="ru-RU" sz="105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80988" algn="l"/>
              </a:tabLst>
            </a:pPr>
            <a:r>
              <a:rPr kumimoji="0" lang="en-US" sz="105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Письмо 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Минобрнауки России</a:t>
            </a:r>
            <a:r>
              <a:rPr kumimoji="0" lang="en-US" sz="105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№61/19</a:t>
            </a:r>
            <a:r>
              <a:rPr kumimoji="0" lang="ru-RU" sz="105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-</a:t>
            </a:r>
            <a:r>
              <a:rPr kumimoji="0" lang="en-US" sz="105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12 от 17.05.1995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</a:tabLst>
            </a:pPr>
            <a:r>
              <a:rPr kumimoji="0" lang="ru-RU" sz="105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Методические указания </a:t>
            </a:r>
            <a:r>
              <a:rPr kumimoji="0" lang="ru-RU" sz="105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«</a:t>
            </a:r>
            <a:r>
              <a:rPr kumimoji="0" lang="ru-RU" sz="105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О психолого-педагогической ценности игр и игрушек</a:t>
            </a:r>
            <a:r>
              <a:rPr kumimoji="0" lang="ru-RU" sz="105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»</a:t>
            </a:r>
            <a:r>
              <a:rPr kumimoji="0" lang="ru-RU" sz="105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29190" y="2643182"/>
            <a:ext cx="3643338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5000628" y="2714620"/>
            <a:ext cx="3429024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</a:tabLst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СанПиН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</a:tabLst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92100" algn="l"/>
              </a:tabLst>
            </a:pP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СанПиН 2.4.1.3049-13 "Санитарно-эпидемиологические требования к устройству, содержанию и организации режима работы дошкольных образовательных организаций</a:t>
            </a: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»</a:t>
            </a: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от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</a:tabLst>
            </a:pP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15.05.2013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4282" y="4429132"/>
            <a:ext cx="4572032" cy="64294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571472" y="4485182"/>
            <a:ext cx="39290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ФГОС ДО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ФЗ №1155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от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17.10.2013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929190" y="4286256"/>
            <a:ext cx="364333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5000628" y="4214818"/>
            <a:ext cx="35719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«Закон об образовании»</a:t>
            </a:r>
          </a:p>
          <a:p>
            <a:pPr>
              <a:buFont typeface="Arial" pitchFamily="34" charset="0"/>
              <a:buChar char="•"/>
            </a:pPr>
            <a:r>
              <a:rPr lang="ru-RU" sz="12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№ 273-ФЗ  от 29.12.2012</a:t>
            </a:r>
          </a:p>
          <a:p>
            <a:pPr>
              <a:buFont typeface="Arial" pitchFamily="34" charset="0"/>
              <a:buChar char="•"/>
            </a:pPr>
            <a:r>
              <a:rPr lang="ru-RU" sz="12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№ 185-ФЗ от 02.07.2013 </a:t>
            </a:r>
          </a:p>
          <a:p>
            <a:r>
              <a:rPr lang="ru-RU" sz="12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(внесение изменений)</a:t>
            </a:r>
          </a:p>
          <a:p>
            <a:endParaRPr lang="ru-RU" dirty="0"/>
          </a:p>
        </p:txBody>
      </p:sp>
      <p:sp>
        <p:nvSpPr>
          <p:cNvPr id="30" name="Стрелка вниз 29"/>
          <p:cNvSpPr/>
          <p:nvPr/>
        </p:nvSpPr>
        <p:spPr>
          <a:xfrm>
            <a:off x="3357554" y="5072074"/>
            <a:ext cx="1500198" cy="714380"/>
          </a:xfrm>
          <a:prstGeom prst="downArrow">
            <a:avLst>
              <a:gd name="adj1" fmla="val 50000"/>
              <a:gd name="adj2" fmla="val 466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2500298" y="5786454"/>
            <a:ext cx="3286148" cy="8572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2571736" y="6000768"/>
            <a:ext cx="31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РППС ДО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72560" cy="58259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Музыкальный зал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8374" name="Picture 6" descr="F:\IMG_21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857232"/>
            <a:ext cx="4000496" cy="3000372"/>
          </a:xfrm>
          <a:prstGeom prst="rect">
            <a:avLst/>
          </a:prstGeom>
          <a:noFill/>
        </p:spPr>
      </p:pic>
      <p:pic>
        <p:nvPicPr>
          <p:cNvPr id="58376" name="Picture 8" descr="F:\IMG_2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2964654"/>
            <a:ext cx="3071802" cy="2303852"/>
          </a:xfrm>
          <a:prstGeom prst="rect">
            <a:avLst/>
          </a:prstGeom>
          <a:noFill/>
        </p:spPr>
      </p:pic>
      <p:pic>
        <p:nvPicPr>
          <p:cNvPr id="58378" name="Picture 10" descr="C:\Users\user\Desktop\Фото групп октябрь 2015\Музыкальный зал\DSC_0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4286256"/>
            <a:ext cx="3428992" cy="2279915"/>
          </a:xfrm>
          <a:prstGeom prst="rect">
            <a:avLst/>
          </a:prstGeom>
          <a:noFill/>
        </p:spPr>
      </p:pic>
      <p:pic>
        <p:nvPicPr>
          <p:cNvPr id="58375" name="Picture 7" descr="F:\IMG_21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14686"/>
            <a:ext cx="3143272" cy="23574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572560" cy="58259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Кабинет конструирования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9396" name="Picture 4" descr="F:\РППС ФОТО 2\Кабинет конструирования  октябрь 2015\IMG_2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857232"/>
            <a:ext cx="4000528" cy="3000396"/>
          </a:xfrm>
          <a:prstGeom prst="rect">
            <a:avLst/>
          </a:prstGeom>
          <a:noFill/>
        </p:spPr>
      </p:pic>
      <p:pic>
        <p:nvPicPr>
          <p:cNvPr id="59397" name="Picture 5" descr="F:\РППС ФОТО 2\Кабинет конструирования  октябрь 2015\IMG_2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4143380"/>
            <a:ext cx="2762236" cy="2071677"/>
          </a:xfrm>
          <a:prstGeom prst="rect">
            <a:avLst/>
          </a:prstGeom>
          <a:noFill/>
        </p:spPr>
      </p:pic>
      <p:pic>
        <p:nvPicPr>
          <p:cNvPr id="59398" name="Picture 6" descr="F:\РППС ФОТО 2\Кабинет конструирования  октябрь 2015\IMG_21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357694"/>
            <a:ext cx="2714612" cy="2035959"/>
          </a:xfrm>
          <a:prstGeom prst="rect">
            <a:avLst/>
          </a:prstGeom>
          <a:noFill/>
        </p:spPr>
      </p:pic>
      <p:pic>
        <p:nvPicPr>
          <p:cNvPr id="59394" name="Picture 2" descr="F:\РППС ФОТО 2\Кабинет конструирования  октябрь 2015\IMG_21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571876"/>
            <a:ext cx="2476485" cy="1857364"/>
          </a:xfrm>
          <a:prstGeom prst="rect">
            <a:avLst/>
          </a:prstGeom>
          <a:noFill/>
        </p:spPr>
      </p:pic>
      <p:pic>
        <p:nvPicPr>
          <p:cNvPr id="59399" name="Picture 7" descr="F:\РППС ФОТО 2\Кабинет конструирования  октябрь 2015\IMG_2126.JPG"/>
          <p:cNvPicPr>
            <a:picLocks noChangeAspect="1" noChangeArrowheads="1"/>
          </p:cNvPicPr>
          <p:nvPr/>
        </p:nvPicPr>
        <p:blipFill>
          <a:blip r:embed="rId6" cstate="print"/>
          <a:srcRect l="-813" r="9755"/>
          <a:stretch>
            <a:fillRect/>
          </a:stretch>
        </p:blipFill>
        <p:spPr bwMode="auto">
          <a:xfrm>
            <a:off x="6286512" y="714356"/>
            <a:ext cx="2000264" cy="2928934"/>
          </a:xfrm>
          <a:prstGeom prst="rect">
            <a:avLst/>
          </a:prstGeom>
          <a:noFill/>
        </p:spPr>
      </p:pic>
      <p:pic>
        <p:nvPicPr>
          <p:cNvPr id="59400" name="Picture 8" descr="F:\РППС ФОТО 2\Кабинет конструирования  октябрь 2015\IMG_2129.JPG"/>
          <p:cNvPicPr>
            <a:picLocks noChangeAspect="1" noChangeArrowheads="1"/>
          </p:cNvPicPr>
          <p:nvPr/>
        </p:nvPicPr>
        <p:blipFill>
          <a:blip r:embed="rId7" cstate="print"/>
          <a:srcRect l="15873" r="4762"/>
          <a:stretch>
            <a:fillRect/>
          </a:stretch>
        </p:blipFill>
        <p:spPr bwMode="auto">
          <a:xfrm>
            <a:off x="428596" y="785794"/>
            <a:ext cx="1857388" cy="3120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3" name="Picture 7" descr="F:\уголки сортировка\Кабинет специалистов\IMG_1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3333741" cy="25003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01122" cy="58259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Кабинет специалистов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0419" name="Picture 3" descr="F:\уголки сортировка\Кабинет специалистов\IMG_1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785794"/>
            <a:ext cx="2762237" cy="2071678"/>
          </a:xfrm>
          <a:prstGeom prst="rect">
            <a:avLst/>
          </a:prstGeom>
          <a:noFill/>
        </p:spPr>
      </p:pic>
      <p:pic>
        <p:nvPicPr>
          <p:cNvPr id="60420" name="Picture 4" descr="F:\уголки сортировка\Кабинет специалистов\IMG_12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2571744"/>
            <a:ext cx="3429024" cy="2571769"/>
          </a:xfrm>
          <a:prstGeom prst="rect">
            <a:avLst/>
          </a:prstGeom>
          <a:noFill/>
        </p:spPr>
      </p:pic>
      <p:pic>
        <p:nvPicPr>
          <p:cNvPr id="60421" name="Picture 5" descr="F:\уголки сортировка\Кабинет специалистов\IMG_1257.JPG"/>
          <p:cNvPicPr>
            <a:picLocks noChangeAspect="1" noChangeArrowheads="1"/>
          </p:cNvPicPr>
          <p:nvPr/>
        </p:nvPicPr>
        <p:blipFill>
          <a:blip r:embed="rId5" cstate="print"/>
          <a:srcRect r="17142"/>
          <a:stretch>
            <a:fillRect/>
          </a:stretch>
        </p:blipFill>
        <p:spPr bwMode="auto">
          <a:xfrm>
            <a:off x="6572264" y="3199086"/>
            <a:ext cx="2214578" cy="3563663"/>
          </a:xfrm>
          <a:prstGeom prst="rect">
            <a:avLst/>
          </a:prstGeom>
          <a:noFill/>
        </p:spPr>
      </p:pic>
      <p:pic>
        <p:nvPicPr>
          <p:cNvPr id="60422" name="Picture 6" descr="F:\уголки сортировка\Кабинет специалистов\IMG_1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500438"/>
            <a:ext cx="2357454" cy="31432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8643998" cy="58259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Интерьер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1442" name="Picture 2" descr="F:\РППС ФОТО 2\интер\DSC_0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4000503"/>
            <a:ext cx="2960929" cy="1968703"/>
          </a:xfrm>
          <a:prstGeom prst="rect">
            <a:avLst/>
          </a:prstGeom>
          <a:noFill/>
        </p:spPr>
      </p:pic>
      <p:pic>
        <p:nvPicPr>
          <p:cNvPr id="61446" name="Picture 6" descr="F:\РППС ФОТО 2\интер\IMG_2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857232"/>
            <a:ext cx="2857502" cy="3810002"/>
          </a:xfrm>
          <a:prstGeom prst="rect">
            <a:avLst/>
          </a:prstGeom>
          <a:noFill/>
        </p:spPr>
      </p:pic>
      <p:pic>
        <p:nvPicPr>
          <p:cNvPr id="8" name="Picture 8" descr="F:\РППС ФОТО 2\интер\IMG_40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29066"/>
            <a:ext cx="2928926" cy="2196695"/>
          </a:xfrm>
          <a:prstGeom prst="rect">
            <a:avLst/>
          </a:prstGeom>
          <a:noFill/>
        </p:spPr>
      </p:pic>
      <p:pic>
        <p:nvPicPr>
          <p:cNvPr id="9" name="Picture 5" descr="F:\РППС ФОТО 2\интер\IMG_22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214290"/>
            <a:ext cx="2714626" cy="3619501"/>
          </a:xfrm>
          <a:prstGeom prst="rect">
            <a:avLst/>
          </a:prstGeom>
          <a:noFill/>
        </p:spPr>
      </p:pic>
      <p:pic>
        <p:nvPicPr>
          <p:cNvPr id="10" name="Picture 7" descr="F:\РППС ФОТО 2\интер\IMG_22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4572008"/>
            <a:ext cx="2786050" cy="2089538"/>
          </a:xfrm>
          <a:prstGeom prst="rect">
            <a:avLst/>
          </a:prstGeom>
          <a:noFill/>
        </p:spPr>
      </p:pic>
      <p:pic>
        <p:nvPicPr>
          <p:cNvPr id="11" name="Picture 6" descr="F:\РППС ФОТО 2\интер\IMG_22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428604"/>
            <a:ext cx="2357454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F:\РППС ФОТО 2\интер\IMG_2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1428736"/>
            <a:ext cx="2000246" cy="2666995"/>
          </a:xfrm>
          <a:prstGeom prst="rect">
            <a:avLst/>
          </a:prstGeom>
          <a:noFill/>
        </p:spPr>
      </p:pic>
      <p:pic>
        <p:nvPicPr>
          <p:cNvPr id="9" name="Picture 4" descr="F:\РППС ФОТО 2\интер\IMG_2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857628"/>
            <a:ext cx="3714776" cy="2786082"/>
          </a:xfrm>
          <a:prstGeom prst="rect">
            <a:avLst/>
          </a:prstGeom>
          <a:noFill/>
        </p:spPr>
      </p:pic>
      <p:pic>
        <p:nvPicPr>
          <p:cNvPr id="62466" name="Picture 2" descr="F:\РППС ФОТО 2\интер\IMG_22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4643446"/>
            <a:ext cx="2666987" cy="2000240"/>
          </a:xfrm>
          <a:prstGeom prst="rect">
            <a:avLst/>
          </a:prstGeom>
          <a:noFill/>
        </p:spPr>
      </p:pic>
      <p:pic>
        <p:nvPicPr>
          <p:cNvPr id="62468" name="Picture 4" descr="F:\РППС ФОТО 2\интер\IMG_2212.JPG"/>
          <p:cNvPicPr>
            <a:picLocks noChangeAspect="1" noChangeArrowheads="1"/>
          </p:cNvPicPr>
          <p:nvPr/>
        </p:nvPicPr>
        <p:blipFill>
          <a:blip r:embed="rId5" cstate="print"/>
          <a:srcRect b="21367"/>
          <a:stretch>
            <a:fillRect/>
          </a:stretch>
        </p:blipFill>
        <p:spPr bwMode="auto">
          <a:xfrm>
            <a:off x="3857620" y="142852"/>
            <a:ext cx="3286116" cy="1937989"/>
          </a:xfrm>
          <a:prstGeom prst="rect">
            <a:avLst/>
          </a:prstGeom>
          <a:noFill/>
        </p:spPr>
      </p:pic>
      <p:pic>
        <p:nvPicPr>
          <p:cNvPr id="62471" name="Picture 7" descr="F:\РППС ФОТО 2\интер\IMG_22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1785926"/>
            <a:ext cx="3500430" cy="2625323"/>
          </a:xfrm>
          <a:prstGeom prst="rect">
            <a:avLst/>
          </a:prstGeom>
          <a:noFill/>
        </p:spPr>
      </p:pic>
      <p:pic>
        <p:nvPicPr>
          <p:cNvPr id="11" name="Picture 2" descr="F:\РППС ФОТО 2\интер\IMG_22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2500306"/>
            <a:ext cx="2500298" cy="1875224"/>
          </a:xfrm>
          <a:prstGeom prst="rect">
            <a:avLst/>
          </a:prstGeom>
          <a:noFill/>
        </p:spPr>
      </p:pic>
      <p:pic>
        <p:nvPicPr>
          <p:cNvPr id="10" name="Picture 3" descr="F:\РППС ФОТО 2\интер\IMG_2254.JPG"/>
          <p:cNvPicPr>
            <a:picLocks noChangeAspect="1" noChangeArrowheads="1"/>
          </p:cNvPicPr>
          <p:nvPr/>
        </p:nvPicPr>
        <p:blipFill>
          <a:blip r:embed="rId8" cstate="print"/>
          <a:srcRect b="18840"/>
          <a:stretch>
            <a:fillRect/>
          </a:stretch>
        </p:blipFill>
        <p:spPr bwMode="auto">
          <a:xfrm>
            <a:off x="214282" y="214290"/>
            <a:ext cx="3286116" cy="2000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1857364"/>
            <a:ext cx="79296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accent1">
                    <a:lumMod val="50000"/>
                  </a:schemeClr>
                </a:solidFill>
              </a:rPr>
              <a:t>Спасибо за внимание!</a:t>
            </a:r>
            <a:endParaRPr lang="ru-RU" sz="8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357166"/>
            <a:ext cx="5286412" cy="58259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Формирование РППС ДОУ</a:t>
            </a:r>
            <a:endParaRPr lang="ru-RU" b="1" dirty="0">
              <a:solidFill>
                <a:schemeClr val="accent1">
                  <a:lumMod val="50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14282" y="428604"/>
            <a:ext cx="150019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42844" y="428604"/>
            <a:ext cx="1714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Возрастные особенности психического развития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57290" y="1571612"/>
            <a:ext cx="2714644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71868" y="2357430"/>
            <a:ext cx="257176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57818" y="3500438"/>
            <a:ext cx="2214578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786578" y="4572008"/>
            <a:ext cx="2214578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857356" y="1785926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Задачи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43306" y="2500306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Образовательные области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7818" y="3714752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Потребности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29454" y="4929198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РППС ДОУ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720" y="1785926"/>
            <a:ext cx="1571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3-4 года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4-5 лет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5-6 лет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6-7 лет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57290" y="2285992"/>
            <a:ext cx="235745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Охрана и укрепление здоровья детей;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Обеспечение равных возможностей полноценного развития;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Обеспечение преемственности общеобразовательных программ;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Создание благоприятных условий развития;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Формирование общей культуры личности;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Обеспечение вариативности и разнообразия содержания общеобразовательных программ;</a:t>
            </a:r>
          </a:p>
          <a:p>
            <a:pPr lvl="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Формирование социокультурной среды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Обеспечение психолого-педагогической поддержки семьи;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Взаимодействие общественных и педагогических объединений.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714744" y="3571876"/>
            <a:ext cx="164307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Социально-коммуникативное;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Познавательное;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Речевое;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Художественно – эстетическое;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Физическое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57818" y="4572008"/>
            <a:ext cx="1428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Оборудование;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Наполнение;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Мебель;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Игрушки…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1115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Архитектура РППС ДОУ</a:t>
            </a:r>
            <a:endParaRPr lang="ru-RU" b="1" dirty="0">
              <a:solidFill>
                <a:schemeClr val="accent1">
                  <a:lumMod val="50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3333" t="6510" r="5833" b="14062"/>
          <a:stretch>
            <a:fillRect/>
          </a:stretch>
        </p:blipFill>
        <p:spPr bwMode="auto">
          <a:xfrm>
            <a:off x="142844" y="928670"/>
            <a:ext cx="8643998" cy="478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72560" cy="65403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Требования РППС ДОУ</a:t>
            </a:r>
            <a:endParaRPr lang="ru-RU" b="1" dirty="0">
              <a:solidFill>
                <a:schemeClr val="accent1">
                  <a:lumMod val="50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5984" y="928670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Образовательные области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285720" y="1428736"/>
            <a:ext cx="1643074" cy="457203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2000232" y="1428736"/>
            <a:ext cx="1571636" cy="457203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3643306" y="1428736"/>
            <a:ext cx="1571636" cy="457203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5286380" y="1428736"/>
            <a:ext cx="1571636" cy="457203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6929454" y="1428736"/>
            <a:ext cx="1571636" cy="457203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4282" y="2357430"/>
            <a:ext cx="8429684" cy="285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42844" y="1500174"/>
            <a:ext cx="192882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Социально-коммуникативное развитие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28794" y="1500174"/>
            <a:ext cx="17145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Познавательное</a:t>
            </a:r>
          </a:p>
          <a:p>
            <a:pPr algn="ctr"/>
            <a:r>
              <a:rPr lang="ru-RU" sz="13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развитие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43306" y="1500174"/>
            <a:ext cx="150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Речевое развитие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14942" y="1500174"/>
            <a:ext cx="1714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Художественно-эстетическое развитие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00892" y="1500174"/>
            <a:ext cx="1428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Физическое развитие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14282" y="2786058"/>
            <a:ext cx="8429684" cy="285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4282" y="4357694"/>
            <a:ext cx="8429684" cy="285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14282" y="4786322"/>
            <a:ext cx="8429684" cy="285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14282" y="5214950"/>
            <a:ext cx="8429684" cy="285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14282" y="3500438"/>
            <a:ext cx="8429684" cy="285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Восприятие художественной литературы и фольклора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14282" y="3929066"/>
            <a:ext cx="8429684" cy="285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14282" y="3143248"/>
            <a:ext cx="8429684" cy="285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428596" y="2285992"/>
            <a:ext cx="7929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Игровая деятельность. Двигательная активность 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2630474"/>
            <a:ext cx="7715272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4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4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Коммуникативная деятельность </a:t>
            </a:r>
          </a:p>
          <a:p>
            <a:pPr lvl="4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4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Познавательно-исследовательская деятельность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7158" y="3857628"/>
            <a:ext cx="8072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Конструирование из различных материалов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5720" y="4286256"/>
            <a:ext cx="8215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Изобразительная деятельность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42844" y="4774207"/>
            <a:ext cx="85011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Музыкальная деятельность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214282" y="5202835"/>
            <a:ext cx="84296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Общее обеспечение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14282" y="5786454"/>
            <a:ext cx="8429684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428596" y="5857892"/>
            <a:ext cx="83582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Помещения: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Групповые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Музыкальный зал, физкультурный зал и т.д. 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40" name="Блок-схема: альтернативный процесс 39"/>
          <p:cNvSpPr/>
          <p:nvPr/>
        </p:nvSpPr>
        <p:spPr>
          <a:xfrm>
            <a:off x="7286644" y="6143644"/>
            <a:ext cx="1500198" cy="571504"/>
          </a:xfrm>
          <a:prstGeom prst="flowChartAlternateProcess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7215206" y="6286520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C000"/>
                </a:solidFill>
                <a:latin typeface="+mj-lt"/>
                <a:ea typeface="Tahoma" pitchFamily="34" charset="0"/>
                <a:cs typeface="Tahoma" pitchFamily="34" charset="0"/>
              </a:rPr>
              <a:t>п.2.6 ФГОС ДО</a:t>
            </a:r>
            <a:endParaRPr lang="ru-RU" sz="1400" dirty="0">
              <a:solidFill>
                <a:srgbClr val="FFC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58259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Требования к РППС ДОУ</a:t>
            </a:r>
            <a:endParaRPr lang="ru-RU" b="1" dirty="0">
              <a:solidFill>
                <a:schemeClr val="accent1">
                  <a:lumMod val="50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928670"/>
            <a:ext cx="9144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Содержательная насыщенность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Обеспечение различных видов активности всех категорий детей, их эмоционального благополучия и возможности самовыражения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0" y="1928802"/>
            <a:ext cx="8929750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Трансформируемость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Возможность изменения РППС ДОУ в зависимости от интересов и возможностей детей.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Полифункциональность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Возможность разнообразного использования различных составляющих РППС ДОУ.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Вариативность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Наличие разнообразных игр, игрушек и оборудования, обеспечивающих свободный выбор детей и их сменяемость.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Доступность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Свободный доступ воспитанников к играм, игрушкам, материалам и пособиям.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Безопасность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Все элементы РППС соответствуют необходимым требованиям по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обеспечению надежности и безопасность их использования.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7072330" y="6143644"/>
            <a:ext cx="1714512" cy="571504"/>
          </a:xfrm>
          <a:prstGeom prst="flowChartAlternateProcess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072330" y="6286520"/>
            <a:ext cx="1857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CC66"/>
                </a:solidFill>
                <a:latin typeface="+mj-lt"/>
                <a:ea typeface="Tahoma" pitchFamily="34" charset="0"/>
                <a:cs typeface="Tahoma" pitchFamily="34" charset="0"/>
              </a:rPr>
              <a:t>п.3.3. ФГОС ДОО</a:t>
            </a:r>
            <a:endParaRPr lang="ru-RU" sz="1400" dirty="0">
              <a:solidFill>
                <a:srgbClr val="FFCC66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1115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Содержательная насыщенность</a:t>
            </a:r>
            <a:endParaRPr lang="ru-RU" b="1" dirty="0">
              <a:solidFill>
                <a:schemeClr val="accent1">
                  <a:lumMod val="50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85720" y="930046"/>
            <a:ext cx="885828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Средства обучения (в том числе, технические), материалы, инвентарь, игровое, спортивное и оздоровительное оборудование: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 rot="10800000" flipV="1">
            <a:off x="642910" y="1731588"/>
            <a:ext cx="8143932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1600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Игровая, познавательная, исследовательская и творческая активность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 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Экспериментирование с материалами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  <a:ea typeface="Times New Roman" pitchFamily="18" charset="0"/>
              <a:cs typeface="Tahoma" pitchFamily="34" charset="0"/>
            </a:endParaRPr>
          </a:p>
          <a:p>
            <a:pPr lvl="0" hangingPunct="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 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Двигательная активность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 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Эмоциональное благополучие детей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 Самовыражение детей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428596" y="3143248"/>
            <a:ext cx="8420100" cy="3467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974</TotalTime>
  <Words>1206</Words>
  <Application>Microsoft Office PowerPoint</Application>
  <PresentationFormat>Экран (4:3)</PresentationFormat>
  <Paragraphs>318</Paragraphs>
  <Slides>45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Эркер</vt:lpstr>
      <vt:lpstr>Слайд Microsoft Office PowerPoint</vt:lpstr>
      <vt:lpstr>МДОУ «Детский сад № 226»</vt:lpstr>
      <vt:lpstr>«Среда – одно из важнейших условий оптимального саморазвития личности»                                                                                                                 Жан Жак Руссо   «Благодаря среде ребенок сам может развивать свои индивидуальные способности и возможности. Роль взрослого заключается в правильном моделировании такой среды, которая способствует максимальному развитию личности и ребенка»           Селестен Френе   «Насыщение окружающего ребенка пространства должно претерпевать изменения в соответствии с развитием потребностей и интересов детей младшего и старшего дошкольного возраста»                                                                                     Н.А. Короткова, Н.Я. Михайленко</vt:lpstr>
      <vt:lpstr>          РППС ДОУ    Развивающая предметно-пространственная среда дошкольной образовательной организации (РППС ДОУ):   часть образовательной среды,  представленная специально организованным пространством, материалами, оборудованием и инвентарем, для развития детей дошкольного возраста в соответствии с особенностями каждого возрастного этапа, охраны и укрепления их здоровья, учета особенностей и коррекции недостатков их развития.       Цели организации (РППС ДОУ):   обеспечение максимальной реализации образовательного потенциала пространства;    обеспечение полноценного общения и совместной деятельности детей и взрослых;    обеспечение реализации различных общеобразовательных программ.                                                                                      п. п.1.1, 1.4, 1.6, 3.3, 3.6 ФГОС ДО  </vt:lpstr>
      <vt:lpstr>Нормативная база</vt:lpstr>
      <vt:lpstr>Формирование РППС ДОУ</vt:lpstr>
      <vt:lpstr>Архитектура РППС ДОУ</vt:lpstr>
      <vt:lpstr>Требования РППС ДОУ</vt:lpstr>
      <vt:lpstr>Требования к РППС ДОУ</vt:lpstr>
      <vt:lpstr>Содержательная насыщенность</vt:lpstr>
      <vt:lpstr>Трансформируемость</vt:lpstr>
      <vt:lpstr>Полифункциональность</vt:lpstr>
      <vt:lpstr>Вариативность</vt:lpstr>
      <vt:lpstr>Доступность</vt:lpstr>
      <vt:lpstr>Безопасность</vt:lpstr>
      <vt:lpstr>Принципы построения РППС ДОУ</vt:lpstr>
      <vt:lpstr>Варианты организации РППС ДОУ</vt:lpstr>
      <vt:lpstr>Зачем, что и как?</vt:lpstr>
      <vt:lpstr>Итоги самооценки РППС   в соответствии с требованиями ФГОС </vt:lpstr>
      <vt:lpstr>Проблемы </vt:lpstr>
      <vt:lpstr>Проект «Модель современной развивающей предметно-пространственной среды в доу в соответствии с ФГОС» </vt:lpstr>
      <vt:lpstr>Ожидаемые результаты  реализации проекта</vt:lpstr>
      <vt:lpstr>Приобретение оборудования,  пособий, игрушек</vt:lpstr>
      <vt:lpstr>Роль руководителя  в организации РППС в доу</vt:lpstr>
      <vt:lpstr>Результаты нашей работы  вы можете видеть  на представленных фотографиях</vt:lpstr>
      <vt:lpstr>Центр сюжетно-ролевой игры</vt:lpstr>
      <vt:lpstr>Слайд 26</vt:lpstr>
      <vt:lpstr>Центр развития речи </vt:lpstr>
      <vt:lpstr>Центр театрализованной деятельности</vt:lpstr>
      <vt:lpstr>Слайд 29</vt:lpstr>
      <vt:lpstr>        Книжный уголок</vt:lpstr>
      <vt:lpstr>Слайд 31</vt:lpstr>
      <vt:lpstr>Центр природы и экспериментирования</vt:lpstr>
      <vt:lpstr>Слайд 33</vt:lpstr>
      <vt:lpstr>Центр сенсорики и математики</vt:lpstr>
      <vt:lpstr>Слайд 35</vt:lpstr>
      <vt:lpstr>Центр краеведения  и патриотического воспитания</vt:lpstr>
      <vt:lpstr>Центр изобразительной  и продуктивной деятельности</vt:lpstr>
      <vt:lpstr>Уголок конструирования</vt:lpstr>
      <vt:lpstr>Спортивный зал</vt:lpstr>
      <vt:lpstr>Музыкальный зал</vt:lpstr>
      <vt:lpstr>Кабинет конструирования</vt:lpstr>
      <vt:lpstr>Кабинет специалистов</vt:lpstr>
      <vt:lpstr>Интерьер</vt:lpstr>
      <vt:lpstr>Слайд 44</vt:lpstr>
      <vt:lpstr>Слайд 45</vt:lpstr>
    </vt:vector>
  </TitlesOfParts>
  <Company>Krokoz™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100</cp:revision>
  <dcterms:created xsi:type="dcterms:W3CDTF">2015-10-16T06:05:58Z</dcterms:created>
  <dcterms:modified xsi:type="dcterms:W3CDTF">2015-10-21T13:13:43Z</dcterms:modified>
</cp:coreProperties>
</file>