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0" r:id="rId2"/>
    <p:sldId id="257" r:id="rId3"/>
    <p:sldId id="258" r:id="rId4"/>
    <p:sldId id="261" r:id="rId5"/>
    <p:sldId id="271" r:id="rId6"/>
    <p:sldId id="269" r:id="rId7"/>
    <p:sldId id="259" r:id="rId8"/>
    <p:sldId id="262" r:id="rId9"/>
    <p:sldId id="263" r:id="rId10"/>
    <p:sldId id="265" r:id="rId11"/>
    <p:sldId id="267" r:id="rId12"/>
    <p:sldId id="266" r:id="rId13"/>
    <p:sldId id="268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0000"/>
    <a:srgbClr val="8F24A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574" autoAdjust="0"/>
  </p:normalViewPr>
  <p:slideViewPr>
    <p:cSldViewPr>
      <p:cViewPr varScale="1">
        <p:scale>
          <a:sx n="47" d="100"/>
          <a:sy n="47" d="100"/>
        </p:scale>
        <p:origin x="-1109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FE2-E332-495D-89E9-54FA87B34BB6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F273C69-007C-4AB3-9628-7DC63AB9D3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FE2-E332-495D-89E9-54FA87B34BB6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3C69-007C-4AB3-9628-7DC63AB9D3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FE2-E332-495D-89E9-54FA87B34BB6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3C69-007C-4AB3-9628-7DC63AB9D3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FE2-E332-495D-89E9-54FA87B34BB6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3C69-007C-4AB3-9628-7DC63AB9D3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FE2-E332-495D-89E9-54FA87B34BB6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F273C69-007C-4AB3-9628-7DC63AB9D3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FE2-E332-495D-89E9-54FA87B34BB6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3C69-007C-4AB3-9628-7DC63AB9D3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FE2-E332-495D-89E9-54FA87B34BB6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3C69-007C-4AB3-9628-7DC63AB9D3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FE2-E332-495D-89E9-54FA87B34BB6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3C69-007C-4AB3-9628-7DC63AB9D3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FE2-E332-495D-89E9-54FA87B34BB6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3C69-007C-4AB3-9628-7DC63AB9D3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FE2-E332-495D-89E9-54FA87B34BB6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3C69-007C-4AB3-9628-7DC63AB9D3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FE2-E332-495D-89E9-54FA87B34BB6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F273C69-007C-4AB3-9628-7DC63AB9D3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AD70FE2-E332-495D-89E9-54FA87B34BB6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F273C69-007C-4AB3-9628-7DC63AB9D3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57158" y="4929198"/>
            <a:ext cx="1785950" cy="442906"/>
          </a:xfrm>
        </p:spPr>
        <p:txBody>
          <a:bodyPr>
            <a:normAutofit lnSpcReduction="10000"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Любовь Викторовна </a:t>
            </a:r>
            <a:r>
              <a:rPr lang="ru-RU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Дергунова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/>
              <a:t>Творческая группа детского сада – участник регионального инновационного проекта «Создание муниципальной модели внедрения восстановительных технологий в воспитательную деятельность образовательных организаций»</a:t>
            </a:r>
            <a:endParaRPr lang="ru-RU" sz="2200" dirty="0"/>
          </a:p>
        </p:txBody>
      </p:sp>
      <p:pic>
        <p:nvPicPr>
          <p:cNvPr id="1026" name="Picture 2" descr="C:\Users\user\Desktop\РИП восстановительные практики\РИП 2019-20\АП\100MSDCF\DSC03838.JPG"/>
          <p:cNvPicPr>
            <a:picLocks noChangeAspect="1" noChangeArrowheads="1"/>
          </p:cNvPicPr>
          <p:nvPr/>
        </p:nvPicPr>
        <p:blipFill>
          <a:blip r:embed="rId2" cstate="print"/>
          <a:srcRect l="50000" t="10320" r="22656" b="52334"/>
          <a:stretch>
            <a:fillRect/>
          </a:stretch>
        </p:blipFill>
        <p:spPr bwMode="auto">
          <a:xfrm>
            <a:off x="7143768" y="3214686"/>
            <a:ext cx="1718977" cy="1571636"/>
          </a:xfrm>
          <a:prstGeom prst="rect">
            <a:avLst/>
          </a:prstGeom>
          <a:noFill/>
        </p:spPr>
      </p:pic>
      <p:pic>
        <p:nvPicPr>
          <p:cNvPr id="1027" name="Picture 3" descr="C:\Users\user\Desktop\РИП восстановительные практики\РИП 2019-20\АП\100MSDCF\DSC03594.JPG"/>
          <p:cNvPicPr>
            <a:picLocks noChangeAspect="1" noChangeArrowheads="1"/>
          </p:cNvPicPr>
          <p:nvPr/>
        </p:nvPicPr>
        <p:blipFill>
          <a:blip r:embed="rId3" cstate="print"/>
          <a:srcRect l="23437" t="21991" r="26562" b="18489"/>
          <a:stretch>
            <a:fillRect/>
          </a:stretch>
        </p:blipFill>
        <p:spPr bwMode="auto">
          <a:xfrm>
            <a:off x="5000628" y="3286124"/>
            <a:ext cx="1919021" cy="1529220"/>
          </a:xfrm>
          <a:prstGeom prst="rect">
            <a:avLst/>
          </a:prstGeom>
          <a:noFill/>
        </p:spPr>
      </p:pic>
      <p:pic>
        <p:nvPicPr>
          <p:cNvPr id="1028" name="Picture 4" descr="C:\Users\user\Desktop\РИП восстановительные практики\РИП 2019-20\ЛВ\DSC02849.JPG"/>
          <p:cNvPicPr>
            <a:picLocks noChangeAspect="1" noChangeArrowheads="1"/>
          </p:cNvPicPr>
          <p:nvPr/>
        </p:nvPicPr>
        <p:blipFill>
          <a:blip r:embed="rId4" cstate="print"/>
          <a:srcRect l="44531" t="21991" r="12500" b="16155"/>
          <a:stretch>
            <a:fillRect/>
          </a:stretch>
        </p:blipFill>
        <p:spPr bwMode="auto">
          <a:xfrm>
            <a:off x="357158" y="3214686"/>
            <a:ext cx="1714512" cy="1652166"/>
          </a:xfrm>
          <a:prstGeom prst="rect">
            <a:avLst/>
          </a:prstGeom>
          <a:noFill/>
        </p:spPr>
      </p:pic>
      <p:pic>
        <p:nvPicPr>
          <p:cNvPr id="1029" name="Picture 5" descr="C:\Users\user\Desktop\РИП восстановительные практики\РИП 2019-20\ЛС\Библиотека Встреча 1\DSC01920.JPG"/>
          <p:cNvPicPr>
            <a:picLocks noChangeAspect="1" noChangeArrowheads="1"/>
          </p:cNvPicPr>
          <p:nvPr/>
        </p:nvPicPr>
        <p:blipFill>
          <a:blip r:embed="rId5" cstate="print"/>
          <a:srcRect l="29687" t="20823" b="6819"/>
          <a:stretch>
            <a:fillRect/>
          </a:stretch>
        </p:blipFill>
        <p:spPr bwMode="auto">
          <a:xfrm>
            <a:off x="2428860" y="3214686"/>
            <a:ext cx="2281396" cy="1571636"/>
          </a:xfrm>
          <a:prstGeom prst="rect">
            <a:avLst/>
          </a:prstGeom>
          <a:noFill/>
        </p:spPr>
      </p:pic>
      <p:pic>
        <p:nvPicPr>
          <p:cNvPr id="1030" name="Picture 6" descr="C:\Users\user\Desktop\РИП восстановительные практики\РИП 2019-20\ТН\ДЕНЬ МАТЕРИ\DSC02786.JPG"/>
          <p:cNvPicPr>
            <a:picLocks noChangeAspect="1" noChangeArrowheads="1"/>
          </p:cNvPicPr>
          <p:nvPr/>
        </p:nvPicPr>
        <p:blipFill>
          <a:blip r:embed="rId6" cstate="print"/>
          <a:srcRect t="34828" b="12654"/>
          <a:stretch>
            <a:fillRect/>
          </a:stretch>
        </p:blipFill>
        <p:spPr bwMode="auto">
          <a:xfrm>
            <a:off x="285720" y="5429264"/>
            <a:ext cx="3429024" cy="1205525"/>
          </a:xfrm>
          <a:prstGeom prst="rect">
            <a:avLst/>
          </a:prstGeom>
          <a:noFill/>
        </p:spPr>
      </p:pic>
      <p:sp>
        <p:nvSpPr>
          <p:cNvPr id="11" name="Подзаголовок 9"/>
          <p:cNvSpPr txBox="1">
            <a:spLocks/>
          </p:cNvSpPr>
          <p:nvPr/>
        </p:nvSpPr>
        <p:spPr>
          <a:xfrm>
            <a:off x="7072330" y="4857760"/>
            <a:ext cx="1785950" cy="44290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Татьяна Николаевна Ермакова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9"/>
          <p:cNvSpPr txBox="1">
            <a:spLocks/>
          </p:cNvSpPr>
          <p:nvPr/>
        </p:nvSpPr>
        <p:spPr>
          <a:xfrm>
            <a:off x="5214942" y="4929198"/>
            <a:ext cx="1562088" cy="44290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Татьяна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Сергеевна Булатова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Подзаголовок 9"/>
          <p:cNvSpPr txBox="1">
            <a:spLocks/>
          </p:cNvSpPr>
          <p:nvPr/>
        </p:nvSpPr>
        <p:spPr>
          <a:xfrm>
            <a:off x="2714612" y="4857760"/>
            <a:ext cx="1928826" cy="44290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Лариса Станиславовна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Артемчик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одзаголовок 9"/>
          <p:cNvSpPr txBox="1">
            <a:spLocks/>
          </p:cNvSpPr>
          <p:nvPr/>
        </p:nvSpPr>
        <p:spPr>
          <a:xfrm>
            <a:off x="3786182" y="5500702"/>
            <a:ext cx="1562088" cy="44290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Анна Петровна Савинская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57884" y="5934670"/>
            <a:ext cx="30815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  <a:latin typeface="+mj-lt"/>
              </a:rPr>
              <a:t>МДОУ «Детский сад № 226»</a:t>
            </a:r>
          </a:p>
          <a:p>
            <a:r>
              <a:rPr lang="ru-RU" b="1" dirty="0" smtClean="0">
                <a:solidFill>
                  <a:srgbClr val="FF3300"/>
                </a:solidFill>
                <a:latin typeface="+mj-lt"/>
              </a:rPr>
              <a:t>г. Ярославль</a:t>
            </a:r>
          </a:p>
          <a:p>
            <a:r>
              <a:rPr lang="ru-RU" dirty="0" smtClean="0"/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57356" y="500042"/>
            <a:ext cx="5429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3300"/>
                </a:solidFill>
                <a:latin typeface="+mj-lt"/>
              </a:rPr>
              <a:t>Акция «За Спасибо!»</a:t>
            </a:r>
            <a:endParaRPr lang="ru-RU" sz="3200" b="1" dirty="0">
              <a:solidFill>
                <a:srgbClr val="FF33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357166"/>
            <a:ext cx="3586162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Сколько всего!</a:t>
            </a:r>
            <a:endParaRPr lang="ru-RU" b="1" dirty="0">
              <a:solidFill>
                <a:srgbClr val="FF3300"/>
              </a:solidFill>
            </a:endParaRPr>
          </a:p>
        </p:txBody>
      </p:sp>
      <p:pic>
        <p:nvPicPr>
          <p:cNvPr id="7169" name="Picture 1" descr="C:\Users\user\Desktop\РИП восстановительные практики\РИП 2019-20\АП\100MSDCF\DSC03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285860"/>
            <a:ext cx="3538839" cy="5286412"/>
          </a:xfrm>
          <a:prstGeom prst="rect">
            <a:avLst/>
          </a:prstGeom>
          <a:noFill/>
        </p:spPr>
      </p:pic>
      <p:pic>
        <p:nvPicPr>
          <p:cNvPr id="3" name="Picture 2" descr="C:\Users\user\Desktop\РИП восстановительные практики\РИП 2019-20\АП\100MSDCF\DSC03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071810"/>
            <a:ext cx="2222237" cy="3319637"/>
          </a:xfrm>
          <a:prstGeom prst="rect">
            <a:avLst/>
          </a:prstGeom>
          <a:noFill/>
        </p:spPr>
      </p:pic>
      <p:pic>
        <p:nvPicPr>
          <p:cNvPr id="4" name="Picture 3" descr="C:\Users\user\Desktop\РИП восстановительные практики\РИП 2019-20\АП\100MSDCF\DSC03738.JPG"/>
          <p:cNvPicPr>
            <a:picLocks noChangeAspect="1" noChangeArrowheads="1"/>
          </p:cNvPicPr>
          <p:nvPr/>
        </p:nvPicPr>
        <p:blipFill>
          <a:blip r:embed="rId4" cstate="print"/>
          <a:srcRect t="17322" r="28125"/>
          <a:stretch>
            <a:fillRect/>
          </a:stretch>
        </p:blipFill>
        <p:spPr bwMode="auto">
          <a:xfrm>
            <a:off x="928662" y="285728"/>
            <a:ext cx="3428992" cy="2640436"/>
          </a:xfrm>
          <a:prstGeom prst="rect">
            <a:avLst/>
          </a:prstGeom>
          <a:noFill/>
        </p:spPr>
      </p:pic>
      <p:pic>
        <p:nvPicPr>
          <p:cNvPr id="7172" name="Picture 4" descr="C:\Users\user\Desktop\РИП восстановительные практики\РИП 2019-20\АП\100MSDCF\DSC03718.JPG"/>
          <p:cNvPicPr>
            <a:picLocks noChangeAspect="1" noChangeArrowheads="1"/>
          </p:cNvPicPr>
          <p:nvPr/>
        </p:nvPicPr>
        <p:blipFill>
          <a:blip r:embed="rId5" cstate="print"/>
          <a:srcRect l="32812" t="983" r="32031"/>
          <a:stretch>
            <a:fillRect/>
          </a:stretch>
        </p:blipFill>
        <p:spPr bwMode="auto">
          <a:xfrm>
            <a:off x="571472" y="3143248"/>
            <a:ext cx="1699100" cy="3203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5429288" cy="5825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Мастер-классы для гостей</a:t>
            </a:r>
            <a:endParaRPr lang="ru-RU" b="1" dirty="0">
              <a:solidFill>
                <a:srgbClr val="FF3300"/>
              </a:solidFill>
            </a:endParaRPr>
          </a:p>
        </p:txBody>
      </p:sp>
      <p:pic>
        <p:nvPicPr>
          <p:cNvPr id="3074" name="Picture 2" descr="C:\Users\user\Desktop\РИП восстановительные практики\РИП 2019-20\АП\100MSDCF\DSC0364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241895" cy="2839615"/>
          </a:xfrm>
          <a:prstGeom prst="rect">
            <a:avLst/>
          </a:prstGeom>
          <a:noFill/>
        </p:spPr>
      </p:pic>
      <p:pic>
        <p:nvPicPr>
          <p:cNvPr id="3075" name="Picture 3" descr="C:\Users\user\Desktop\РИП восстановительные практики\РИП 2019-20\АП\100MSDCF\DSC03706.JPG"/>
          <p:cNvPicPr>
            <a:picLocks noChangeAspect="1" noChangeArrowheads="1"/>
          </p:cNvPicPr>
          <p:nvPr/>
        </p:nvPicPr>
        <p:blipFill>
          <a:blip r:embed="rId3" cstate="print"/>
          <a:srcRect l="17187" t="12654" r="17187" b="10320"/>
          <a:stretch>
            <a:fillRect/>
          </a:stretch>
        </p:blipFill>
        <p:spPr bwMode="auto">
          <a:xfrm>
            <a:off x="6500826" y="2214554"/>
            <a:ext cx="2363950" cy="1857389"/>
          </a:xfrm>
          <a:prstGeom prst="rect">
            <a:avLst/>
          </a:prstGeom>
          <a:noFill/>
        </p:spPr>
      </p:pic>
      <p:pic>
        <p:nvPicPr>
          <p:cNvPr id="3076" name="Picture 4" descr="C:\Users\user\Desktop\РИП восстановительные практики\РИП 2019-20\АП\100MSDCF\DSC03666.JPG"/>
          <p:cNvPicPr>
            <a:picLocks noChangeAspect="1" noChangeArrowheads="1"/>
          </p:cNvPicPr>
          <p:nvPr/>
        </p:nvPicPr>
        <p:blipFill>
          <a:blip r:embed="rId4" cstate="print"/>
          <a:srcRect t="23158" r="23437"/>
          <a:stretch>
            <a:fillRect/>
          </a:stretch>
        </p:blipFill>
        <p:spPr bwMode="auto">
          <a:xfrm>
            <a:off x="4286248" y="4286256"/>
            <a:ext cx="3429024" cy="2303849"/>
          </a:xfrm>
          <a:prstGeom prst="rect">
            <a:avLst/>
          </a:prstGeom>
          <a:noFill/>
        </p:spPr>
      </p:pic>
      <p:pic>
        <p:nvPicPr>
          <p:cNvPr id="3077" name="Picture 5" descr="C:\Users\user\Desktop\РИП восстановительные практики\РИП 2019-20\АП\100MSDCF\DSC03696.JPG"/>
          <p:cNvPicPr>
            <a:picLocks noChangeAspect="1" noChangeArrowheads="1"/>
          </p:cNvPicPr>
          <p:nvPr/>
        </p:nvPicPr>
        <p:blipFill>
          <a:blip r:embed="rId5" cstate="print"/>
          <a:srcRect l="18750"/>
          <a:stretch>
            <a:fillRect/>
          </a:stretch>
        </p:blipFill>
        <p:spPr bwMode="auto">
          <a:xfrm>
            <a:off x="642910" y="4063405"/>
            <a:ext cx="2944775" cy="2426203"/>
          </a:xfrm>
          <a:prstGeom prst="rect">
            <a:avLst/>
          </a:prstGeom>
          <a:noFill/>
        </p:spPr>
      </p:pic>
      <p:pic>
        <p:nvPicPr>
          <p:cNvPr id="3078" name="Picture 6" descr="C:\Users\user\Desktop\РИП восстановительные практики\РИП 2019-20\АП\100MSDCF\DSC036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7877" y="357167"/>
            <a:ext cx="2347752" cy="1571636"/>
          </a:xfrm>
          <a:prstGeom prst="rect">
            <a:avLst/>
          </a:prstGeom>
          <a:noFill/>
        </p:spPr>
      </p:pic>
      <p:pic>
        <p:nvPicPr>
          <p:cNvPr id="3079" name="Picture 7" descr="C:\Users\user\Desktop\РИП восстановительные практики\РИП 2019-20\АП\100MSDCF\DSC03692.JPG"/>
          <p:cNvPicPr>
            <a:picLocks noChangeAspect="1" noChangeArrowheads="1"/>
          </p:cNvPicPr>
          <p:nvPr/>
        </p:nvPicPr>
        <p:blipFill>
          <a:blip r:embed="rId7" cstate="print"/>
          <a:srcRect l="10156" r="33594"/>
          <a:stretch>
            <a:fillRect/>
          </a:stretch>
        </p:blipFill>
        <p:spPr bwMode="auto">
          <a:xfrm>
            <a:off x="4714876" y="1785926"/>
            <a:ext cx="1541845" cy="1834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357166"/>
            <a:ext cx="4371980" cy="5111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Начинаем концерт</a:t>
            </a:r>
            <a:endParaRPr lang="ru-RU" b="1" dirty="0">
              <a:solidFill>
                <a:srgbClr val="FF3300"/>
              </a:solidFill>
            </a:endParaRPr>
          </a:p>
        </p:txBody>
      </p:sp>
      <p:pic>
        <p:nvPicPr>
          <p:cNvPr id="6145" name="Picture 1" descr="C:\Users\user\Desktop\РИП восстановительные практики\РИП 2019-20\АП\100MSDCF\DSC037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357166"/>
            <a:ext cx="2667902" cy="1785951"/>
          </a:xfrm>
          <a:prstGeom prst="rect">
            <a:avLst/>
          </a:prstGeom>
          <a:noFill/>
        </p:spPr>
      </p:pic>
      <p:pic>
        <p:nvPicPr>
          <p:cNvPr id="6146" name="Picture 2" descr="C:\Users\user\Desktop\РИП восстановительные практики\РИП 2019-20\АП\100MSDCF\DSC03799.JPG"/>
          <p:cNvPicPr>
            <a:picLocks noChangeAspect="1" noChangeArrowheads="1"/>
          </p:cNvPicPr>
          <p:nvPr/>
        </p:nvPicPr>
        <p:blipFill>
          <a:blip r:embed="rId3" cstate="print"/>
          <a:srcRect t="13821" r="3906" b="7986"/>
          <a:stretch>
            <a:fillRect/>
          </a:stretch>
        </p:blipFill>
        <p:spPr bwMode="auto">
          <a:xfrm>
            <a:off x="428596" y="928670"/>
            <a:ext cx="3214710" cy="1751109"/>
          </a:xfrm>
          <a:prstGeom prst="rect">
            <a:avLst/>
          </a:prstGeom>
          <a:noFill/>
        </p:spPr>
      </p:pic>
      <p:pic>
        <p:nvPicPr>
          <p:cNvPr id="6147" name="Picture 3" descr="C:\Users\user\Desktop\РИП восстановительные практики\РИП 2019-20\АП\100MSDCF\DSC03819.JPG"/>
          <p:cNvPicPr>
            <a:picLocks noChangeAspect="1" noChangeArrowheads="1"/>
          </p:cNvPicPr>
          <p:nvPr/>
        </p:nvPicPr>
        <p:blipFill>
          <a:blip r:embed="rId4" cstate="print"/>
          <a:srcRect t="30333"/>
          <a:stretch>
            <a:fillRect/>
          </a:stretch>
        </p:blipFill>
        <p:spPr bwMode="auto">
          <a:xfrm>
            <a:off x="214282" y="2928934"/>
            <a:ext cx="3357586" cy="1565862"/>
          </a:xfrm>
          <a:prstGeom prst="rect">
            <a:avLst/>
          </a:prstGeom>
          <a:noFill/>
        </p:spPr>
      </p:pic>
      <p:pic>
        <p:nvPicPr>
          <p:cNvPr id="6148" name="Picture 4" descr="C:\Users\user\Desktop\РИП восстановительные практики\РИП 2019-20\АП\100MSDCF\DSC03840.JPG"/>
          <p:cNvPicPr>
            <a:picLocks noChangeAspect="1" noChangeArrowheads="1"/>
          </p:cNvPicPr>
          <p:nvPr/>
        </p:nvPicPr>
        <p:blipFill>
          <a:blip r:embed="rId5" cstate="print"/>
          <a:srcRect l="24219" t="12654" r="21875" b="6819"/>
          <a:stretch>
            <a:fillRect/>
          </a:stretch>
        </p:blipFill>
        <p:spPr bwMode="auto">
          <a:xfrm>
            <a:off x="3857620" y="1285860"/>
            <a:ext cx="2357454" cy="2357454"/>
          </a:xfrm>
          <a:prstGeom prst="rect">
            <a:avLst/>
          </a:prstGeom>
          <a:noFill/>
        </p:spPr>
      </p:pic>
      <p:pic>
        <p:nvPicPr>
          <p:cNvPr id="6149" name="Picture 5" descr="C:\Users\user\Desktop\РИП восстановительные практики\РИП 2019-20\АП\100MSDCF\DSC03863.JPG"/>
          <p:cNvPicPr>
            <a:picLocks noChangeAspect="1" noChangeArrowheads="1"/>
          </p:cNvPicPr>
          <p:nvPr/>
        </p:nvPicPr>
        <p:blipFill>
          <a:blip r:embed="rId6" cstate="print"/>
          <a:srcRect l="16406" t="25492" r="15625" b="7986"/>
          <a:stretch>
            <a:fillRect/>
          </a:stretch>
        </p:blipFill>
        <p:spPr bwMode="auto">
          <a:xfrm>
            <a:off x="500034" y="4714884"/>
            <a:ext cx="2928958" cy="1918972"/>
          </a:xfrm>
          <a:prstGeom prst="rect">
            <a:avLst/>
          </a:prstGeom>
          <a:noFill/>
        </p:spPr>
      </p:pic>
      <p:pic>
        <p:nvPicPr>
          <p:cNvPr id="6150" name="Picture 6" descr="C:\Users\user\Desktop\РИП восстановительные практики\РИП 2019-20\АП\100MSDCF\DSC03880.JPG"/>
          <p:cNvPicPr>
            <a:picLocks noChangeAspect="1" noChangeArrowheads="1"/>
          </p:cNvPicPr>
          <p:nvPr/>
        </p:nvPicPr>
        <p:blipFill>
          <a:blip r:embed="rId7" cstate="print"/>
          <a:srcRect t="35995"/>
          <a:stretch>
            <a:fillRect/>
          </a:stretch>
        </p:blipFill>
        <p:spPr bwMode="auto">
          <a:xfrm>
            <a:off x="3808593" y="4163754"/>
            <a:ext cx="5121125" cy="2194204"/>
          </a:xfrm>
          <a:prstGeom prst="rect">
            <a:avLst/>
          </a:prstGeom>
          <a:noFill/>
        </p:spPr>
      </p:pic>
      <p:pic>
        <p:nvPicPr>
          <p:cNvPr id="6151" name="Picture 7" descr="C:\Users\user\Desktop\РИП восстановительные практики\РИП 2019-20\АП\100MSDCF\DSC037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2357430"/>
            <a:ext cx="2214578" cy="1482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71472" y="214290"/>
            <a:ext cx="4429156" cy="107157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3300"/>
                </a:solidFill>
                <a:latin typeface="+mn-lt"/>
              </a:rPr>
              <a:t>Помощь приюту для бездомных животных</a:t>
            </a:r>
            <a:endParaRPr lang="ru-RU" sz="24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4098" name="Picture 2" descr="C:\Users\user\Desktop\РИП восстановительные практики\РИП 2019-20\АП\100MSDCF\DSC03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2773668" cy="4714884"/>
          </a:xfrm>
          <a:prstGeom prst="rect">
            <a:avLst/>
          </a:prstGeom>
          <a:noFill/>
        </p:spPr>
      </p:pic>
      <p:pic>
        <p:nvPicPr>
          <p:cNvPr id="4099" name="Picture 3" descr="C:\Users\user\Desktop\РИП восстановительные практики\РИП 2019-20\АП\100MSDCF\DSC0367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178303" cy="2797046"/>
          </a:xfrm>
          <a:prstGeom prst="rect">
            <a:avLst/>
          </a:prstGeom>
          <a:noFill/>
        </p:spPr>
      </p:pic>
      <p:pic>
        <p:nvPicPr>
          <p:cNvPr id="4100" name="Picture 4" descr="C:\Users\user\Desktop\РИП восстановительные практики\РИП 2019-20\АП\100MSDCF\DSC03676.JPG"/>
          <p:cNvPicPr>
            <a:picLocks noChangeAspect="1" noChangeArrowheads="1"/>
          </p:cNvPicPr>
          <p:nvPr/>
        </p:nvPicPr>
        <p:blipFill>
          <a:blip r:embed="rId4" cstate="print"/>
          <a:srcRect l="31250" t="7986" r="27344" b="5652"/>
          <a:stretch>
            <a:fillRect/>
          </a:stretch>
        </p:blipFill>
        <p:spPr bwMode="auto">
          <a:xfrm>
            <a:off x="6572264" y="3286124"/>
            <a:ext cx="2286016" cy="3191796"/>
          </a:xfrm>
          <a:prstGeom prst="rect">
            <a:avLst/>
          </a:prstGeom>
          <a:noFill/>
        </p:spPr>
      </p:pic>
      <p:pic>
        <p:nvPicPr>
          <p:cNvPr id="4101" name="Picture 5" descr="C:\Users\user\Desktop\РИП восстановительные практики\РИП 2019-20\АП\100MSDCF\DSC03681.JPG"/>
          <p:cNvPicPr>
            <a:picLocks noChangeAspect="1" noChangeArrowheads="1"/>
          </p:cNvPicPr>
          <p:nvPr/>
        </p:nvPicPr>
        <p:blipFill>
          <a:blip r:embed="rId5" cstate="print"/>
          <a:srcRect t="14988" r="32812"/>
          <a:stretch>
            <a:fillRect/>
          </a:stretch>
        </p:blipFill>
        <p:spPr bwMode="auto">
          <a:xfrm>
            <a:off x="3286116" y="3714752"/>
            <a:ext cx="3071802" cy="2601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74638"/>
            <a:ext cx="5643602" cy="93978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3300"/>
                </a:solidFill>
              </a:rPr>
              <a:t>Проект «Добрые крышечки»</a:t>
            </a:r>
            <a:endParaRPr lang="ru-RU" sz="3200" b="1" dirty="0">
              <a:solidFill>
                <a:srgbClr val="FF3300"/>
              </a:solidFill>
            </a:endParaRPr>
          </a:p>
        </p:txBody>
      </p:sp>
      <p:pic>
        <p:nvPicPr>
          <p:cNvPr id="5122" name="Picture 2" descr="C:\Users\user\Desktop\РИП восстановительные практики\РИП 2019-20\АП\100MSDCF\DSC036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5622" t="12243" r="25318"/>
          <a:stretch>
            <a:fillRect/>
          </a:stretch>
        </p:blipFill>
        <p:spPr bwMode="auto">
          <a:xfrm>
            <a:off x="571472" y="428604"/>
            <a:ext cx="2214578" cy="2202798"/>
          </a:xfrm>
          <a:prstGeom prst="rect">
            <a:avLst/>
          </a:prstGeom>
          <a:noFill/>
        </p:spPr>
      </p:pic>
      <p:pic>
        <p:nvPicPr>
          <p:cNvPr id="5124" name="Picture 4" descr="http://www.zilcom.ru/sites/default/files/kryshech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000372"/>
            <a:ext cx="2463288" cy="3500462"/>
          </a:xfrm>
          <a:prstGeom prst="rect">
            <a:avLst/>
          </a:prstGeom>
          <a:noFill/>
        </p:spPr>
      </p:pic>
      <p:pic>
        <p:nvPicPr>
          <p:cNvPr id="5126" name="Picture 6" descr="http://bitosh.ru/tinybrowser/images/novosti/01/1/1/_full/_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357298"/>
            <a:ext cx="3870332" cy="5160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3929090" cy="3297238"/>
          </a:xfrm>
        </p:spPr>
        <p:txBody>
          <a:bodyPr>
            <a:normAutofit fontScale="90000"/>
          </a:bodyPr>
          <a:lstStyle/>
          <a:p>
            <a:pPr algn="r"/>
            <a:r>
              <a:rPr lang="ru-RU" sz="4900" b="1" dirty="0" smtClean="0">
                <a:solidFill>
                  <a:srgbClr val="FF3300"/>
                </a:solidFill>
              </a:rPr>
              <a:t>Учись доброму, тогда худое на ум не пойдёт.</a:t>
            </a:r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r>
              <a:rPr lang="ru-RU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Пословица </a:t>
            </a:r>
            <a:endParaRPr lang="ru-RU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user\Desktop\РИП восстановительные практики\РИП 2019-20\АП\100MSDCF\DSC036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5622" r="27223"/>
          <a:stretch>
            <a:fillRect/>
          </a:stretch>
        </p:blipFill>
        <p:spPr bwMode="auto">
          <a:xfrm>
            <a:off x="6357950" y="4000504"/>
            <a:ext cx="2143140" cy="2510113"/>
          </a:xfrm>
          <a:prstGeom prst="rect">
            <a:avLst/>
          </a:prstGeom>
          <a:noFill/>
        </p:spPr>
      </p:pic>
      <p:pic>
        <p:nvPicPr>
          <p:cNvPr id="30723" name="Picture 3" descr="C:\Users\user\Desktop\РИП восстановительные практики\РИП 2019-20\АП\100MSDCF\DSC03640.JPG"/>
          <p:cNvPicPr>
            <a:picLocks noChangeAspect="1" noChangeArrowheads="1"/>
          </p:cNvPicPr>
          <p:nvPr/>
        </p:nvPicPr>
        <p:blipFill>
          <a:blip r:embed="rId3" cstate="print"/>
          <a:srcRect t="7986" r="26562"/>
          <a:stretch>
            <a:fillRect/>
          </a:stretch>
        </p:blipFill>
        <p:spPr bwMode="auto">
          <a:xfrm>
            <a:off x="2857488" y="4000504"/>
            <a:ext cx="2980999" cy="2500330"/>
          </a:xfrm>
          <a:prstGeom prst="rect">
            <a:avLst/>
          </a:prstGeom>
          <a:noFill/>
        </p:spPr>
      </p:pic>
      <p:pic>
        <p:nvPicPr>
          <p:cNvPr id="30724" name="Picture 4" descr="C:\Users\user\Desktop\РИП восстановительные практики\РИП 2019-20\АП\100MSDCF\DSC0389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42918"/>
            <a:ext cx="4283255" cy="2867303"/>
          </a:xfrm>
          <a:prstGeom prst="rect">
            <a:avLst/>
          </a:prstGeom>
          <a:noFill/>
        </p:spPr>
      </p:pic>
      <p:pic>
        <p:nvPicPr>
          <p:cNvPr id="30725" name="Picture 5" descr="C:\Users\user\Desktop\РИП восстановительные практики\РИП 2019-20\АП\100MSDCF\DSC03709.JPG"/>
          <p:cNvPicPr>
            <a:picLocks noChangeAspect="1" noChangeArrowheads="1"/>
          </p:cNvPicPr>
          <p:nvPr/>
        </p:nvPicPr>
        <p:blipFill>
          <a:blip r:embed="rId5" cstate="print"/>
          <a:srcRect t="23158" r="35156"/>
          <a:stretch>
            <a:fillRect/>
          </a:stretch>
        </p:blipFill>
        <p:spPr bwMode="auto">
          <a:xfrm>
            <a:off x="214282" y="4214818"/>
            <a:ext cx="2500298" cy="1983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258204" cy="5952154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3300"/>
                </a:solidFill>
                <a:latin typeface="+mj-lt"/>
              </a:rPr>
              <a:t>За Спасибо! </a:t>
            </a:r>
          </a:p>
          <a:p>
            <a:pPr algn="ctr">
              <a:buNone/>
            </a:pPr>
            <a:r>
              <a:rPr lang="ru-RU" sz="1900" dirty="0" smtClean="0">
                <a:latin typeface="+mj-lt"/>
              </a:rPr>
              <a:t>– социально-нравственная акция, которая проходит один день, но объединяет ряд мероприятий в течение продолжительного времени.</a:t>
            </a:r>
          </a:p>
          <a:p>
            <a:pPr marL="514350" indent="-514350">
              <a:buNone/>
            </a:pPr>
            <a:r>
              <a:rPr lang="ru-RU" sz="1900" dirty="0" smtClean="0">
                <a:latin typeface="+mj-lt"/>
              </a:rPr>
              <a:t>Подготовительная работа: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ru-RU" sz="1900" dirty="0" smtClean="0">
                <a:latin typeface="+mj-lt"/>
              </a:rPr>
              <a:t> Беседы, дискуссии о добрых делах, о доброте, о взаимопомощи;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ru-RU" sz="1900" dirty="0" smtClean="0">
                <a:latin typeface="+mj-lt"/>
              </a:rPr>
              <a:t>«Детский десант» (мастер-классы старших дошколят для младших товарищей);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ru-RU" sz="1900" dirty="0" smtClean="0">
                <a:latin typeface="+mj-lt"/>
              </a:rPr>
              <a:t>Изготовление листовок, афиши, плакатов;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ru-RU" sz="1900" dirty="0" smtClean="0">
                <a:latin typeface="+mj-lt"/>
              </a:rPr>
              <a:t>Тематические занятия с социальным партнёром - Детской библиотекой, филиал № </a:t>
            </a:r>
            <a:r>
              <a:rPr lang="ru-RU" sz="1900" b="1" dirty="0" smtClean="0">
                <a:latin typeface="+mj-lt"/>
              </a:rPr>
              <a:t>12</a:t>
            </a:r>
            <a:r>
              <a:rPr lang="ru-RU" sz="1900" dirty="0" smtClean="0">
                <a:latin typeface="+mj-lt"/>
              </a:rPr>
              <a:t> МУК ЦСДБ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ru-RU" sz="1900" dirty="0" smtClean="0">
                <a:latin typeface="+mj-lt"/>
              </a:rPr>
              <a:t>Тематические занятия с педагогами и специалистами детского сада: «Добрые слова: сколько их и почему их нужно говорить» (учитель-логопед Куприянова Н.В.); «Ограниченные возможности здоровья. Как живут с ними люди» (учитель-дефектолог Кудрявцева С.С.); «Бездомные животные. Как им помочь?» (воспитатель Булатова Т.С.)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ru-RU" sz="1900" dirty="0" smtClean="0">
                <a:latin typeface="+mj-lt"/>
              </a:rPr>
              <a:t>Действующий на постоянной основе сбор макулатуры, пластиковых крышечек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ru-RU" sz="1900" dirty="0" smtClean="0">
                <a:latin typeface="+mj-lt"/>
              </a:rPr>
              <a:t>Подготовка концерта «А я умею» в качестве подарка от воспитанников подготовительной к школе группы всему детскому саду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ru-RU" sz="1900" dirty="0" smtClean="0">
                <a:latin typeface="+mj-lt"/>
              </a:rPr>
              <a:t>Семейные мастер-классы от педагогов детского сада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ru-RU" sz="1900" dirty="0" smtClean="0">
                <a:latin typeface="+mj-lt"/>
              </a:rPr>
              <a:t>Организация </a:t>
            </a:r>
            <a:r>
              <a:rPr lang="ru-RU" sz="1900" dirty="0" err="1" smtClean="0">
                <a:latin typeface="+mj-lt"/>
              </a:rPr>
              <a:t>фримаркета</a:t>
            </a:r>
            <a:r>
              <a:rPr lang="ru-RU" sz="1900" dirty="0">
                <a:latin typeface="+mj-lt"/>
              </a:rPr>
              <a:t> </a:t>
            </a:r>
            <a:r>
              <a:rPr lang="ru-RU" sz="1900" dirty="0" smtClean="0">
                <a:latin typeface="+mj-lt"/>
              </a:rPr>
              <a:t>«За </a:t>
            </a:r>
            <a:r>
              <a:rPr lang="en-US" sz="1900" dirty="0" smtClean="0">
                <a:latin typeface="+mj-lt"/>
              </a:rPr>
              <a:t>C</a:t>
            </a:r>
            <a:r>
              <a:rPr lang="ru-RU" sz="1900" dirty="0" err="1" smtClean="0">
                <a:latin typeface="+mj-lt"/>
              </a:rPr>
              <a:t>пасибо</a:t>
            </a:r>
            <a:r>
              <a:rPr lang="ru-RU" sz="1900" dirty="0" smtClean="0">
                <a:latin typeface="+mj-lt"/>
              </a:rPr>
              <a:t>», детского концерта и развлечений для всей семьи.</a:t>
            </a:r>
          </a:p>
          <a:p>
            <a:pPr marL="514350" indent="-51435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260649"/>
            <a:ext cx="8195970" cy="1168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3300"/>
                </a:solidFill>
                <a:latin typeface="+mj-lt"/>
              </a:rPr>
              <a:t>Городская библиотека в гостях у детского сада – беседуем о дружбе по  произведениям В.А. Осеевой</a:t>
            </a:r>
            <a:endParaRPr lang="ru-RU" b="1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1026" name="Picture 2" descr="C:\Users\Notebook\Desktop\Конкурс Выготского\РИП 2019-20\ЛС\Библиотека Встреча 1\DSC01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4357694"/>
            <a:ext cx="3100904" cy="2075812"/>
          </a:xfrm>
          <a:prstGeom prst="rect">
            <a:avLst/>
          </a:prstGeom>
          <a:noFill/>
        </p:spPr>
      </p:pic>
      <p:pic>
        <p:nvPicPr>
          <p:cNvPr id="1027" name="Picture 3" descr="C:\Users\Notebook\Desktop\Конкурс Выготского\РИП 2019-20\ЛС\Библиотека Встреча 1\DSC01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357298"/>
            <a:ext cx="4055210" cy="2714644"/>
          </a:xfrm>
          <a:prstGeom prst="rect">
            <a:avLst/>
          </a:prstGeom>
          <a:noFill/>
        </p:spPr>
      </p:pic>
      <p:pic>
        <p:nvPicPr>
          <p:cNvPr id="1028" name="Picture 4" descr="C:\Users\Notebook\Desktop\Конкурс Выготского\РИП 2019-20\ЛС\Библиотека Встреча 1\DSC01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285860"/>
            <a:ext cx="3274967" cy="2192333"/>
          </a:xfrm>
          <a:prstGeom prst="rect">
            <a:avLst/>
          </a:prstGeom>
          <a:noFill/>
        </p:spPr>
      </p:pic>
      <p:pic>
        <p:nvPicPr>
          <p:cNvPr id="2050" name="Picture 2" descr="C:\Users\user\Desktop\РИП восстановительные практики\РИП 2019-20\ЛС\Библиотека Встреча 1\DSC019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000504"/>
            <a:ext cx="3571868" cy="2391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260649"/>
            <a:ext cx="5320042" cy="159671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3300"/>
                </a:solidFill>
                <a:latin typeface="+mj-lt"/>
              </a:rPr>
              <a:t>Проводим развивающие дискуссии: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3300"/>
                </a:solidFill>
                <a:latin typeface="+mj-lt"/>
              </a:rPr>
              <a:t>- А нужно ли вообще помогать?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3300"/>
                </a:solidFill>
                <a:latin typeface="+mj-lt"/>
              </a:rPr>
              <a:t>- Кому может пригодиться помощь?</a:t>
            </a:r>
            <a:endParaRPr lang="ru-RU" b="1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2050" name="Picture 2" descr="C:\Users\Notebook\Desktop\Конкурс Выготского\РИП 2019-20\ЛВ\DSC02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357167"/>
            <a:ext cx="3278706" cy="2194836"/>
          </a:xfrm>
          <a:prstGeom prst="rect">
            <a:avLst/>
          </a:prstGeom>
          <a:noFill/>
        </p:spPr>
      </p:pic>
      <p:pic>
        <p:nvPicPr>
          <p:cNvPr id="2051" name="Picture 3" descr="C:\Users\Notebook\Desktop\Конкурс Выготского\РИП 2019-20\ЛВ\DSC02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500306"/>
            <a:ext cx="3419872" cy="2289336"/>
          </a:xfrm>
          <a:prstGeom prst="rect">
            <a:avLst/>
          </a:prstGeom>
          <a:noFill/>
        </p:spPr>
      </p:pic>
      <p:sp>
        <p:nvSpPr>
          <p:cNvPr id="8" name="Облако 7"/>
          <p:cNvSpPr/>
          <p:nvPr/>
        </p:nvSpPr>
        <p:spPr>
          <a:xfrm>
            <a:off x="3357554" y="2000240"/>
            <a:ext cx="2714644" cy="17145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Ребята очень переживали за персонажа</a:t>
            </a:r>
            <a:endParaRPr lang="ru-RU" b="1" dirty="0"/>
          </a:p>
        </p:txBody>
      </p:sp>
      <p:pic>
        <p:nvPicPr>
          <p:cNvPr id="2052" name="Picture 4" descr="C:\Users\Notebook\Desktop\Конкурс Выготского\РИП 2019-20\ЛВ\DSC028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714752"/>
            <a:ext cx="3563888" cy="2385743"/>
          </a:xfrm>
          <a:prstGeom prst="rect">
            <a:avLst/>
          </a:prstGeom>
          <a:noFill/>
        </p:spPr>
      </p:pic>
      <p:sp>
        <p:nvSpPr>
          <p:cNvPr id="10" name="Облако 9"/>
          <p:cNvSpPr/>
          <p:nvPr/>
        </p:nvSpPr>
        <p:spPr>
          <a:xfrm>
            <a:off x="2571736" y="4643446"/>
            <a:ext cx="3062144" cy="19270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Обязательно записываем мысли ребят - документируем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4500594" cy="6540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3300"/>
                </a:solidFill>
              </a:rPr>
              <a:t>Тематические занятия</a:t>
            </a:r>
            <a:endParaRPr lang="ru-RU" sz="3200" b="1" dirty="0">
              <a:solidFill>
                <a:srgbClr val="FF3300"/>
              </a:solidFill>
            </a:endParaRPr>
          </a:p>
        </p:txBody>
      </p:sp>
      <p:pic>
        <p:nvPicPr>
          <p:cNvPr id="1026" name="Picture 2" descr="C:\Users\user\Desktop\РИП восстановительные практики\РИП 2019-20\АП\100MSDCF\DSC0359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3182" t="15208" r="6278" b="5104"/>
          <a:stretch>
            <a:fillRect/>
          </a:stretch>
        </p:blipFill>
        <p:spPr bwMode="auto">
          <a:xfrm>
            <a:off x="5143504" y="428604"/>
            <a:ext cx="3775008" cy="2500330"/>
          </a:xfrm>
          <a:prstGeom prst="rect">
            <a:avLst/>
          </a:prstGeom>
          <a:noFill/>
        </p:spPr>
      </p:pic>
      <p:pic>
        <p:nvPicPr>
          <p:cNvPr id="1027" name="Picture 3" descr="C:\Users\user\Desktop\РИП восстановительные практики\РИП 2019-20\АП\100MSDCF\DSC03607.JPG"/>
          <p:cNvPicPr>
            <a:picLocks noChangeAspect="1" noChangeArrowheads="1"/>
          </p:cNvPicPr>
          <p:nvPr/>
        </p:nvPicPr>
        <p:blipFill>
          <a:blip r:embed="rId3" cstate="print"/>
          <a:srcRect l="7812" t="24325" r="21875"/>
          <a:stretch>
            <a:fillRect/>
          </a:stretch>
        </p:blipFill>
        <p:spPr bwMode="auto">
          <a:xfrm>
            <a:off x="4500562" y="3929066"/>
            <a:ext cx="3714776" cy="2676400"/>
          </a:xfrm>
          <a:prstGeom prst="rect">
            <a:avLst/>
          </a:prstGeom>
          <a:noFill/>
        </p:spPr>
      </p:pic>
      <p:pic>
        <p:nvPicPr>
          <p:cNvPr id="1028" name="Picture 4" descr="C:\Users\user\Desktop\РИП восстановительные практики\РИП 2019-20\АП\100MSDCF\DSC03619.JPG"/>
          <p:cNvPicPr>
            <a:picLocks noChangeAspect="1" noChangeArrowheads="1"/>
          </p:cNvPicPr>
          <p:nvPr/>
        </p:nvPicPr>
        <p:blipFill>
          <a:blip r:embed="rId4" cstate="print"/>
          <a:srcRect t="14988" r="66406" b="17322"/>
          <a:stretch>
            <a:fillRect/>
          </a:stretch>
        </p:blipFill>
        <p:spPr bwMode="auto">
          <a:xfrm>
            <a:off x="571472" y="1000108"/>
            <a:ext cx="3071802" cy="4143404"/>
          </a:xfrm>
          <a:prstGeom prst="rect">
            <a:avLst/>
          </a:prstGeom>
          <a:noFill/>
        </p:spPr>
      </p:pic>
      <p:sp>
        <p:nvSpPr>
          <p:cNvPr id="7" name="Облако 6"/>
          <p:cNvSpPr/>
          <p:nvPr/>
        </p:nvSpPr>
        <p:spPr>
          <a:xfrm>
            <a:off x="2500298" y="5214950"/>
            <a:ext cx="2089942" cy="1367012"/>
          </a:xfrm>
          <a:prstGeom prst="clou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Попробуй петь с помощью жестов</a:t>
            </a:r>
            <a:endParaRPr lang="ru-RU" sz="1600" b="1" dirty="0"/>
          </a:p>
        </p:txBody>
      </p:sp>
      <p:sp>
        <p:nvSpPr>
          <p:cNvPr id="8" name="Облако 7"/>
          <p:cNvSpPr/>
          <p:nvPr/>
        </p:nvSpPr>
        <p:spPr>
          <a:xfrm>
            <a:off x="2285984" y="857232"/>
            <a:ext cx="2571768" cy="1643074"/>
          </a:xfrm>
          <a:prstGeom prst="clou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Узнай предмет на ощупь </a:t>
            </a:r>
            <a:endParaRPr lang="ru-RU" sz="1600" b="1" dirty="0"/>
          </a:p>
        </p:txBody>
      </p:sp>
      <p:sp>
        <p:nvSpPr>
          <p:cNvPr id="9" name="Облако 8"/>
          <p:cNvSpPr/>
          <p:nvPr/>
        </p:nvSpPr>
        <p:spPr>
          <a:xfrm>
            <a:off x="4857752" y="2500306"/>
            <a:ext cx="2500330" cy="1367012"/>
          </a:xfrm>
          <a:prstGeom prst="clou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Шрифт </a:t>
            </a:r>
            <a:r>
              <a:rPr lang="ru-RU" sz="1600" b="1" dirty="0" smtClean="0"/>
              <a:t>Брайля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260649"/>
            <a:ext cx="8472518" cy="95377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3300"/>
                </a:solidFill>
                <a:latin typeface="+mj-lt"/>
              </a:rPr>
              <a:t>Детский десант:  старшие ребята учат младших делать кормушки для птиц. Как же еще помочь птицам перезимовать?</a:t>
            </a:r>
            <a:endParaRPr lang="ru-RU" sz="2400" b="1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7495" b="5118"/>
          <a:stretch>
            <a:fillRect/>
          </a:stretch>
        </p:blipFill>
        <p:spPr bwMode="auto">
          <a:xfrm>
            <a:off x="6072198" y="3500438"/>
            <a:ext cx="2766353" cy="307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3863727" cy="219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7" y="1214422"/>
            <a:ext cx="2071702" cy="147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876"/>
            <a:ext cx="556332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лако 6"/>
          <p:cNvSpPr/>
          <p:nvPr/>
        </p:nvSpPr>
        <p:spPr>
          <a:xfrm>
            <a:off x="2214546" y="1785926"/>
            <a:ext cx="2786082" cy="1367012"/>
          </a:xfrm>
          <a:prstGeom prst="clou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Научился сам, научи других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32657"/>
            <a:ext cx="8229600" cy="102464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3300"/>
                </a:solidFill>
                <a:latin typeface="+mj-lt"/>
              </a:rPr>
              <a:t>Начинаем готовиться к концерту. Групповой сбор: Что мы готовы показать гостям? Кто что умеет?</a:t>
            </a:r>
            <a:endParaRPr lang="ru-RU" b="1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3074" name="Picture 2" descr="C:\Users\Notebook\Desktop\Конкурс Выготского\РИП 2019-20\ТН\ДЕНЬ МАТЕРИ\DSC02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2859284" cy="1914066"/>
          </a:xfrm>
          <a:prstGeom prst="rect">
            <a:avLst/>
          </a:prstGeom>
          <a:noFill/>
        </p:spPr>
      </p:pic>
      <p:pic>
        <p:nvPicPr>
          <p:cNvPr id="3076" name="Picture 4" descr="C:\Users\Notebook\Desktop\Конкурс Выготского\РИП 2019-20\ТН\ДЕНЬ МАТЕРИ\DSC02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1" y="1214422"/>
            <a:ext cx="2988049" cy="2000264"/>
          </a:xfrm>
          <a:prstGeom prst="rect">
            <a:avLst/>
          </a:prstGeom>
          <a:noFill/>
        </p:spPr>
      </p:pic>
      <p:sp>
        <p:nvSpPr>
          <p:cNvPr id="6" name="Облако 5"/>
          <p:cNvSpPr/>
          <p:nvPr/>
        </p:nvSpPr>
        <p:spPr>
          <a:xfrm>
            <a:off x="6715140" y="1357298"/>
            <a:ext cx="2089942" cy="1367012"/>
          </a:xfrm>
          <a:prstGeom prst="clou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Первый макет программы</a:t>
            </a:r>
            <a:endParaRPr lang="ru-RU" sz="1600" b="1" dirty="0"/>
          </a:p>
        </p:txBody>
      </p:sp>
      <p:pic>
        <p:nvPicPr>
          <p:cNvPr id="7" name="Picture 2" descr="C:\Users\Notebook\Desktop\Конкурс Выготского\РИП 2019-20\ТН\ДЕНЬ МАТЕРИ\DSC027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3357562"/>
            <a:ext cx="2881333" cy="1928826"/>
          </a:xfrm>
          <a:prstGeom prst="rect">
            <a:avLst/>
          </a:prstGeom>
          <a:noFill/>
        </p:spPr>
      </p:pic>
      <p:pic>
        <p:nvPicPr>
          <p:cNvPr id="8" name="Picture 3" descr="C:\Users\Notebook\Desktop\Конкурс Выготского\РИП 2019-20\ТН\ДЕНЬ МАТЕРИ\DSC027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7588" y="4000504"/>
            <a:ext cx="3640692" cy="2437157"/>
          </a:xfrm>
          <a:prstGeom prst="rect">
            <a:avLst/>
          </a:prstGeom>
          <a:noFill/>
        </p:spPr>
      </p:pic>
      <p:sp>
        <p:nvSpPr>
          <p:cNvPr id="9" name="Облако 8"/>
          <p:cNvSpPr/>
          <p:nvPr/>
        </p:nvSpPr>
        <p:spPr>
          <a:xfrm>
            <a:off x="3428992" y="3214686"/>
            <a:ext cx="2286016" cy="1571636"/>
          </a:xfrm>
          <a:prstGeom prst="clou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Утверждаем сценарий и программу</a:t>
            </a:r>
            <a:endParaRPr lang="ru-RU" sz="1600" b="1" dirty="0"/>
          </a:p>
        </p:txBody>
      </p:sp>
      <p:sp>
        <p:nvSpPr>
          <p:cNvPr id="10" name="Облако 9"/>
          <p:cNvSpPr/>
          <p:nvPr/>
        </p:nvSpPr>
        <p:spPr>
          <a:xfrm>
            <a:off x="1214414" y="5000612"/>
            <a:ext cx="3214710" cy="1500222"/>
          </a:xfrm>
          <a:prstGeom prst="clou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Календарь с отметкой дня концерта – чтобы ориентироваться во времени</a:t>
            </a:r>
            <a:r>
              <a:rPr lang="ru-RU" b="1" dirty="0" smtClean="0">
                <a:solidFill>
                  <a:schemeClr val="bg1"/>
                </a:solidFill>
              </a:rPr>
              <a:t>!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476673"/>
            <a:ext cx="8401080" cy="8091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3300"/>
                </a:solidFill>
                <a:latin typeface="+mj-lt"/>
              </a:rPr>
              <a:t>Репетиции, тренировки в любую свободную минуту</a:t>
            </a:r>
            <a:endParaRPr lang="ru-RU" b="1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122" name="Picture 2" descr="C:\Users\Notebook\Desktop\Конкурс Выготского\РИП 2019-20\ТН\ДЕНЬ МАТЕРИ\DSC02765.JPG"/>
          <p:cNvPicPr>
            <a:picLocks noChangeAspect="1" noChangeArrowheads="1"/>
          </p:cNvPicPr>
          <p:nvPr/>
        </p:nvPicPr>
        <p:blipFill>
          <a:blip r:embed="rId2" cstate="print"/>
          <a:srcRect t="17574"/>
          <a:stretch>
            <a:fillRect/>
          </a:stretch>
        </p:blipFill>
        <p:spPr bwMode="auto">
          <a:xfrm>
            <a:off x="642910" y="1357298"/>
            <a:ext cx="3643338" cy="2010300"/>
          </a:xfrm>
          <a:prstGeom prst="rect">
            <a:avLst/>
          </a:prstGeom>
          <a:noFill/>
        </p:spPr>
      </p:pic>
      <p:pic>
        <p:nvPicPr>
          <p:cNvPr id="5123" name="Picture 3" descr="C:\Users\Notebook\Desktop\Конкурс Выготского\РИП 2019-20\ТН\ДЕНЬ МАТЕРИ\DSC02788.JPG"/>
          <p:cNvPicPr>
            <a:picLocks noChangeAspect="1" noChangeArrowheads="1"/>
          </p:cNvPicPr>
          <p:nvPr/>
        </p:nvPicPr>
        <p:blipFill>
          <a:blip r:embed="rId3" cstate="print"/>
          <a:srcRect t="10483" b="13515"/>
          <a:stretch>
            <a:fillRect/>
          </a:stretch>
        </p:blipFill>
        <p:spPr bwMode="auto">
          <a:xfrm>
            <a:off x="4714876" y="1357298"/>
            <a:ext cx="4071966" cy="2071702"/>
          </a:xfrm>
          <a:prstGeom prst="rect">
            <a:avLst/>
          </a:prstGeom>
          <a:noFill/>
        </p:spPr>
      </p:pic>
      <p:pic>
        <p:nvPicPr>
          <p:cNvPr id="9217" name="Picture 1" descr="E:\РИП 2019-20\ТН\ДЕНЬ МАТЕРИ\DSC02824.JPG"/>
          <p:cNvPicPr>
            <a:picLocks noChangeAspect="1" noChangeArrowheads="1"/>
          </p:cNvPicPr>
          <p:nvPr/>
        </p:nvPicPr>
        <p:blipFill>
          <a:blip r:embed="rId4" cstate="print"/>
          <a:srcRect t="19656" b="5652"/>
          <a:stretch>
            <a:fillRect/>
          </a:stretch>
        </p:blipFill>
        <p:spPr bwMode="auto">
          <a:xfrm>
            <a:off x="4643438" y="4000504"/>
            <a:ext cx="4286250" cy="2143140"/>
          </a:xfrm>
          <a:prstGeom prst="rect">
            <a:avLst/>
          </a:prstGeom>
          <a:noFill/>
        </p:spPr>
      </p:pic>
      <p:pic>
        <p:nvPicPr>
          <p:cNvPr id="9218" name="Picture 2" descr="E:\РИП 2019-20\ТН\ДЕНЬ МАТЕРИ\DSC02786.JPG"/>
          <p:cNvPicPr>
            <a:picLocks noChangeAspect="1" noChangeArrowheads="1"/>
          </p:cNvPicPr>
          <p:nvPr/>
        </p:nvPicPr>
        <p:blipFill>
          <a:blip r:embed="rId5" cstate="print"/>
          <a:srcRect t="16155" r="10156" b="12654"/>
          <a:stretch>
            <a:fillRect/>
          </a:stretch>
        </p:blipFill>
        <p:spPr bwMode="auto">
          <a:xfrm>
            <a:off x="214282" y="3857628"/>
            <a:ext cx="4286248" cy="2273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5872178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Всё готово к началу акции</a:t>
            </a:r>
            <a:endParaRPr lang="ru-RU" b="1" dirty="0">
              <a:solidFill>
                <a:srgbClr val="FF3300"/>
              </a:solidFill>
            </a:endParaRPr>
          </a:p>
        </p:txBody>
      </p:sp>
      <p:pic>
        <p:nvPicPr>
          <p:cNvPr id="2050" name="Picture 2" descr="C:\Users\user\Desktop\РИП восстановительные практики\РИП 2019-20\АП\100MSDCF\DSC03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668110"/>
            <a:ext cx="4071966" cy="2725861"/>
          </a:xfrm>
          <a:prstGeom prst="rect">
            <a:avLst/>
          </a:prstGeom>
          <a:noFill/>
        </p:spPr>
      </p:pic>
      <p:pic>
        <p:nvPicPr>
          <p:cNvPr id="2051" name="Picture 3" descr="C:\Users\user\Desktop\РИП восстановительные практики\РИП 2019-20\АП\100MSDCF\DSC03627.JPG"/>
          <p:cNvPicPr>
            <a:picLocks noChangeAspect="1" noChangeArrowheads="1"/>
          </p:cNvPicPr>
          <p:nvPr/>
        </p:nvPicPr>
        <p:blipFill>
          <a:blip r:embed="rId3" cstate="print"/>
          <a:srcRect l="4687" t="18489" r="17187" b="10320"/>
          <a:stretch>
            <a:fillRect/>
          </a:stretch>
        </p:blipFill>
        <p:spPr bwMode="auto">
          <a:xfrm>
            <a:off x="428596" y="1071546"/>
            <a:ext cx="4098902" cy="2500330"/>
          </a:xfrm>
          <a:prstGeom prst="rect">
            <a:avLst/>
          </a:prstGeom>
          <a:noFill/>
        </p:spPr>
      </p:pic>
      <p:pic>
        <p:nvPicPr>
          <p:cNvPr id="2052" name="Picture 4" descr="C:\Users\user\Desktop\РИП восстановительные практики\РИП 2019-20\АП\100MSDCF\DSC03622.JPG"/>
          <p:cNvPicPr>
            <a:picLocks noChangeAspect="1" noChangeArrowheads="1"/>
          </p:cNvPicPr>
          <p:nvPr/>
        </p:nvPicPr>
        <p:blipFill>
          <a:blip r:embed="rId4" cstate="print"/>
          <a:srcRect l="3906" t="13821" r="6250" b="13821"/>
          <a:stretch>
            <a:fillRect/>
          </a:stretch>
        </p:blipFill>
        <p:spPr bwMode="auto">
          <a:xfrm>
            <a:off x="285720" y="4071942"/>
            <a:ext cx="4107685" cy="2214578"/>
          </a:xfrm>
          <a:prstGeom prst="rect">
            <a:avLst/>
          </a:prstGeom>
          <a:noFill/>
        </p:spPr>
      </p:pic>
      <p:pic>
        <p:nvPicPr>
          <p:cNvPr id="2053" name="Picture 5" descr="C:\Users\user\Desktop\РИП восстановительные практики\РИП 2019-20\АП\100MSDCF\DSC03628.JPG"/>
          <p:cNvPicPr>
            <a:picLocks noChangeAspect="1" noChangeArrowheads="1"/>
          </p:cNvPicPr>
          <p:nvPr/>
        </p:nvPicPr>
        <p:blipFill>
          <a:blip r:embed="rId5" cstate="print"/>
          <a:srcRect l="16406" t="16155" r="15625" b="18489"/>
          <a:stretch>
            <a:fillRect/>
          </a:stretch>
        </p:blipFill>
        <p:spPr bwMode="auto">
          <a:xfrm>
            <a:off x="5500694" y="285728"/>
            <a:ext cx="3440505" cy="2214578"/>
          </a:xfrm>
          <a:prstGeom prst="rect">
            <a:avLst/>
          </a:prstGeom>
          <a:noFill/>
        </p:spPr>
      </p:pic>
      <p:sp>
        <p:nvSpPr>
          <p:cNvPr id="9" name="Облако 8"/>
          <p:cNvSpPr/>
          <p:nvPr/>
        </p:nvSpPr>
        <p:spPr>
          <a:xfrm>
            <a:off x="4500562" y="2428868"/>
            <a:ext cx="3214710" cy="1367012"/>
          </a:xfrm>
          <a:prstGeom prst="clou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+mj-lt"/>
              </a:rPr>
              <a:t>Дары разобраны по возрасту и по назначению</a:t>
            </a:r>
            <a:endParaRPr lang="ru-RU" sz="1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625</TotalTime>
  <Words>280</Words>
  <Application>Microsoft Office PowerPoint</Application>
  <PresentationFormat>Экран (4:3)</PresentationFormat>
  <Paragraphs>47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Справедливость</vt:lpstr>
      <vt:lpstr>Творческая группа детского сада – участник регионального инновационного проекта «Создание муниципальной модели внедрения восстановительных технологий в воспитательную деятельность образовательных организаций»</vt:lpstr>
      <vt:lpstr>Слайд 2</vt:lpstr>
      <vt:lpstr>Слайд 3</vt:lpstr>
      <vt:lpstr>Слайд 4</vt:lpstr>
      <vt:lpstr>Тематические занятия</vt:lpstr>
      <vt:lpstr>Слайд 6</vt:lpstr>
      <vt:lpstr>Слайд 7</vt:lpstr>
      <vt:lpstr>Слайд 8</vt:lpstr>
      <vt:lpstr>Всё готово к началу акции</vt:lpstr>
      <vt:lpstr>Сколько всего!</vt:lpstr>
      <vt:lpstr>Мастер-классы для гостей</vt:lpstr>
      <vt:lpstr>Начинаем концерт</vt:lpstr>
      <vt:lpstr>Помощь приюту для бездомных животных</vt:lpstr>
      <vt:lpstr>Проект «Добрые крышечки»</vt:lpstr>
      <vt:lpstr>Учись доброму, тогда худое на ум не пойдёт. Пословица 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Акция «За Спасибо!»</dc:title>
  <dc:creator>Notebook</dc:creator>
  <cp:lastModifiedBy>user</cp:lastModifiedBy>
  <cp:revision>51</cp:revision>
  <dcterms:created xsi:type="dcterms:W3CDTF">2020-01-16T21:23:34Z</dcterms:created>
  <dcterms:modified xsi:type="dcterms:W3CDTF">2020-01-26T20:15:53Z</dcterms:modified>
</cp:coreProperties>
</file>